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9" r:id="rId15"/>
    <p:sldId id="270" r:id="rId16"/>
    <p:sldId id="272" r:id="rId17"/>
    <p:sldId id="273" r:id="rId18"/>
    <p:sldId id="274" r:id="rId19"/>
    <p:sldId id="275" r:id="rId20"/>
    <p:sldId id="276" r:id="rId21"/>
    <p:sldId id="277" r:id="rId22"/>
    <p:sldId id="278" r:id="rId23"/>
    <p:sldId id="279" r:id="rId24"/>
    <p:sldId id="280" r:id="rId25"/>
  </p:sldIdLst>
  <p:sldSz cx="14630400" cy="8229600"/>
  <p:notesSz cx="8229600" cy="14630400"/>
  <p:embeddedFontLst>
    <p:embeddedFont>
      <p:font typeface="Montserrat Bold" panose="00000800000000000000" pitchFamily="2" charset="0"/>
      <p:bold r:id="rId27"/>
    </p:embeddedFont>
    <p:embeddedFont>
      <p:font typeface="Poppins Light" panose="00000400000000000000" pitchFamily="2" charset="0"/>
      <p:regular r:id="rId28"/>
      <p:italic r:id="rId29"/>
    </p:embeddedFont>
    <p:embeddedFont>
      <p:font typeface="Roboto Light" panose="02000000000000000000" pitchFamily="2" charset="0"/>
      <p:regular r:id="rId30"/>
      <p:italic r:id="rId31"/>
    </p:embeddedFont>
    <p:embeddedFont>
      <p:font typeface="Source Sans Pro" panose="020B0503030403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25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719388"/>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Komponen Perangkat Komputer</a:t>
            </a:r>
            <a:endParaRPr lang="en-US" sz="4400" dirty="0"/>
          </a:p>
        </p:txBody>
      </p:sp>
      <p:sp>
        <p:nvSpPr>
          <p:cNvPr id="4" name="Text 1"/>
          <p:cNvSpPr/>
          <p:nvPr/>
        </p:nvSpPr>
        <p:spPr>
          <a:xfrm>
            <a:off x="863798" y="4492109"/>
            <a:ext cx="7416403" cy="370165"/>
          </a:xfrm>
          <a:prstGeom prst="rect">
            <a:avLst/>
          </a:prstGeom>
          <a:noFill/>
          <a:ln/>
        </p:spPr>
        <p:txBody>
          <a:bodyPr wrap="none" lIns="0" tIns="0" rIns="0" bIns="0" rtlCol="0" anchor="t"/>
          <a:lstStyle/>
          <a:p>
            <a:pPr marL="0" indent="0">
              <a:lnSpc>
                <a:spcPts val="2900"/>
              </a:lnSpc>
              <a:buNone/>
            </a:pPr>
            <a:r>
              <a:rPr lang="en-US" sz="1900" b="1" dirty="0">
                <a:solidFill>
                  <a:srgbClr val="E2E6E9"/>
                </a:solidFill>
                <a:latin typeface="Source Sans Pro" pitchFamily="34" charset="0"/>
                <a:ea typeface="Source Sans Pro" pitchFamily="34" charset="-122"/>
                <a:cs typeface="Source Sans Pro" pitchFamily="34" charset="-120"/>
              </a:rPr>
              <a:t>Kelompok 1</a:t>
            </a:r>
            <a:endParaRPr lang="en-US" sz="1900" dirty="0"/>
          </a:p>
        </p:txBody>
      </p:sp>
      <p:sp>
        <p:nvSpPr>
          <p:cNvPr id="5" name="Text 2"/>
          <p:cNvSpPr/>
          <p:nvPr/>
        </p:nvSpPr>
        <p:spPr>
          <a:xfrm>
            <a:off x="863798" y="5139928"/>
            <a:ext cx="74164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Ikhtisar komponen perangkat komputer berdasarkan fungsinya.</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710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Sistem Operasi (OS)</a:t>
            </a:r>
            <a:endParaRPr lang="en-US" sz="4450" dirty="0"/>
          </a:p>
        </p:txBody>
      </p:sp>
      <p:sp>
        <p:nvSpPr>
          <p:cNvPr id="3" name="Text 1"/>
          <p:cNvSpPr/>
          <p:nvPr/>
        </p:nvSpPr>
        <p:spPr>
          <a:xfrm>
            <a:off x="793790" y="3699510"/>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Penghubung utama antara perangkat keras dan pengguna.</a:t>
            </a:r>
            <a:endParaRPr lang="en-US" sz="1750" dirty="0"/>
          </a:p>
        </p:txBody>
      </p:sp>
      <p:sp>
        <p:nvSpPr>
          <p:cNvPr id="4" name="Text 2"/>
          <p:cNvSpPr/>
          <p:nvPr/>
        </p:nvSpPr>
        <p:spPr>
          <a:xfrm>
            <a:off x="793790"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Windows</a:t>
            </a:r>
            <a:endParaRPr lang="en-US" sz="2200" dirty="0"/>
          </a:p>
        </p:txBody>
      </p:sp>
      <p:sp>
        <p:nvSpPr>
          <p:cNvPr id="5" name="Text 3"/>
          <p:cNvSpPr/>
          <p:nvPr/>
        </p:nvSpPr>
        <p:spPr>
          <a:xfrm>
            <a:off x="793790" y="51255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OS terpopuler dari Microsoft.</a:t>
            </a:r>
            <a:endParaRPr lang="en-US" sz="1750" dirty="0"/>
          </a:p>
        </p:txBody>
      </p:sp>
      <p:sp>
        <p:nvSpPr>
          <p:cNvPr id="6" name="Text 4"/>
          <p:cNvSpPr/>
          <p:nvPr/>
        </p:nvSpPr>
        <p:spPr>
          <a:xfrm>
            <a:off x="5332928"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Linux</a:t>
            </a:r>
            <a:endParaRPr lang="en-US" sz="2200" dirty="0"/>
          </a:p>
        </p:txBody>
      </p:sp>
      <p:sp>
        <p:nvSpPr>
          <p:cNvPr id="7" name="Text 5"/>
          <p:cNvSpPr/>
          <p:nvPr/>
        </p:nvSpPr>
        <p:spPr>
          <a:xfrm>
            <a:off x="5332928" y="51255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Open-source, fleksibel, dan gratis.</a:t>
            </a:r>
            <a:endParaRPr lang="en-US" sz="1750" dirty="0"/>
          </a:p>
        </p:txBody>
      </p:sp>
      <p:sp>
        <p:nvSpPr>
          <p:cNvPr id="8" name="Text 6"/>
          <p:cNvSpPr/>
          <p:nvPr/>
        </p:nvSpPr>
        <p:spPr>
          <a:xfrm>
            <a:off x="9872067" y="45443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macOS</a:t>
            </a:r>
            <a:endParaRPr lang="en-US" sz="2200" dirty="0"/>
          </a:p>
        </p:txBody>
      </p:sp>
      <p:sp>
        <p:nvSpPr>
          <p:cNvPr id="9" name="Text 7"/>
          <p:cNvSpPr/>
          <p:nvPr/>
        </p:nvSpPr>
        <p:spPr>
          <a:xfrm>
            <a:off x="9872067" y="512552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Khusus untuk perangkat Mac.</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93914"/>
            <a:ext cx="10310455"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Aplikasi Penjelajah Internet (Browser)</a:t>
            </a:r>
            <a:endParaRPr lang="en-US" sz="4450" dirty="0"/>
          </a:p>
        </p:txBody>
      </p:sp>
      <p:sp>
        <p:nvSpPr>
          <p:cNvPr id="4" name="Text 1"/>
          <p:cNvSpPr/>
          <p:nvPr/>
        </p:nvSpPr>
        <p:spPr>
          <a:xfrm>
            <a:off x="793790" y="474285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Gerbang menuju dunia informasi.</a:t>
            </a:r>
            <a:endParaRPr lang="en-US" sz="1750" dirty="0"/>
          </a:p>
        </p:txBody>
      </p:sp>
      <p:pic>
        <p:nvPicPr>
          <p:cNvPr id="5" name="Image 1" descr="preencoded.png"/>
          <p:cNvPicPr>
            <a:picLocks noChangeAspect="1"/>
          </p:cNvPicPr>
          <p:nvPr/>
        </p:nvPicPr>
        <p:blipFill>
          <a:blip r:embed="rId4"/>
          <a:stretch>
            <a:fillRect/>
          </a:stretch>
        </p:blipFill>
        <p:spPr>
          <a:xfrm>
            <a:off x="793790" y="5360908"/>
            <a:ext cx="566976" cy="566976"/>
          </a:xfrm>
          <a:prstGeom prst="rect">
            <a:avLst/>
          </a:prstGeom>
        </p:spPr>
      </p:pic>
      <p:sp>
        <p:nvSpPr>
          <p:cNvPr id="6" name="Text 2"/>
          <p:cNvSpPr/>
          <p:nvPr/>
        </p:nvSpPr>
        <p:spPr>
          <a:xfrm>
            <a:off x="793790" y="61546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Chrome</a:t>
            </a:r>
            <a:endParaRPr lang="en-US" sz="2200" dirty="0"/>
          </a:p>
        </p:txBody>
      </p:sp>
      <p:sp>
        <p:nvSpPr>
          <p:cNvPr id="7" name="Text 3"/>
          <p:cNvSpPr/>
          <p:nvPr/>
        </p:nvSpPr>
        <p:spPr>
          <a:xfrm>
            <a:off x="793790" y="6645116"/>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Terdepan dalam penggunaan global.</a:t>
            </a:r>
            <a:endParaRPr lang="en-US" sz="1750" dirty="0"/>
          </a:p>
        </p:txBody>
      </p:sp>
      <p:pic>
        <p:nvPicPr>
          <p:cNvPr id="8" name="Image 2" descr="preencoded.png"/>
          <p:cNvPicPr>
            <a:picLocks noChangeAspect="1"/>
          </p:cNvPicPr>
          <p:nvPr/>
        </p:nvPicPr>
        <p:blipFill>
          <a:blip r:embed="rId5"/>
          <a:stretch>
            <a:fillRect/>
          </a:stretch>
        </p:blipFill>
        <p:spPr>
          <a:xfrm>
            <a:off x="4139446" y="5360908"/>
            <a:ext cx="566976" cy="566976"/>
          </a:xfrm>
          <a:prstGeom prst="rect">
            <a:avLst/>
          </a:prstGeom>
        </p:spPr>
      </p:pic>
      <p:sp>
        <p:nvSpPr>
          <p:cNvPr id="9" name="Text 4"/>
          <p:cNvSpPr/>
          <p:nvPr/>
        </p:nvSpPr>
        <p:spPr>
          <a:xfrm>
            <a:off x="4139446" y="61546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Edge</a:t>
            </a:r>
            <a:endParaRPr lang="en-US" sz="2200" dirty="0"/>
          </a:p>
        </p:txBody>
      </p:sp>
      <p:sp>
        <p:nvSpPr>
          <p:cNvPr id="10" name="Text 5"/>
          <p:cNvSpPr/>
          <p:nvPr/>
        </p:nvSpPr>
        <p:spPr>
          <a:xfrm>
            <a:off x="4139446" y="6645116"/>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Fitur AI dan keamanan canggih.</a:t>
            </a:r>
            <a:endParaRPr lang="en-US" sz="1750" dirty="0"/>
          </a:p>
        </p:txBody>
      </p:sp>
      <p:pic>
        <p:nvPicPr>
          <p:cNvPr id="11" name="Image 3" descr="preencoded.png"/>
          <p:cNvPicPr>
            <a:picLocks noChangeAspect="1"/>
          </p:cNvPicPr>
          <p:nvPr/>
        </p:nvPicPr>
        <p:blipFill>
          <a:blip r:embed="rId6"/>
          <a:stretch>
            <a:fillRect/>
          </a:stretch>
        </p:blipFill>
        <p:spPr>
          <a:xfrm>
            <a:off x="7485221" y="5360908"/>
            <a:ext cx="566976" cy="566976"/>
          </a:xfrm>
          <a:prstGeom prst="rect">
            <a:avLst/>
          </a:prstGeom>
        </p:spPr>
      </p:pic>
      <p:sp>
        <p:nvSpPr>
          <p:cNvPr id="12" name="Text 6"/>
          <p:cNvSpPr/>
          <p:nvPr/>
        </p:nvSpPr>
        <p:spPr>
          <a:xfrm>
            <a:off x="7485221" y="61546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Firefox</a:t>
            </a:r>
            <a:endParaRPr lang="en-US" sz="2200" dirty="0"/>
          </a:p>
        </p:txBody>
      </p:sp>
      <p:sp>
        <p:nvSpPr>
          <p:cNvPr id="13" name="Text 7"/>
          <p:cNvSpPr/>
          <p:nvPr/>
        </p:nvSpPr>
        <p:spPr>
          <a:xfrm>
            <a:off x="7485221" y="6645116"/>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Ringan, cepat, dan open-source.</a:t>
            </a:r>
            <a:endParaRPr lang="en-US" sz="1750" dirty="0"/>
          </a:p>
        </p:txBody>
      </p:sp>
      <p:pic>
        <p:nvPicPr>
          <p:cNvPr id="14" name="Image 4" descr="preencoded.png"/>
          <p:cNvPicPr>
            <a:picLocks noChangeAspect="1"/>
          </p:cNvPicPr>
          <p:nvPr/>
        </p:nvPicPr>
        <p:blipFill>
          <a:blip r:embed="rId7"/>
          <a:stretch>
            <a:fillRect/>
          </a:stretch>
        </p:blipFill>
        <p:spPr>
          <a:xfrm>
            <a:off x="10830997" y="5360908"/>
            <a:ext cx="566976" cy="566976"/>
          </a:xfrm>
          <a:prstGeom prst="rect">
            <a:avLst/>
          </a:prstGeom>
        </p:spPr>
      </p:pic>
      <p:sp>
        <p:nvSpPr>
          <p:cNvPr id="15" name="Text 8"/>
          <p:cNvSpPr/>
          <p:nvPr/>
        </p:nvSpPr>
        <p:spPr>
          <a:xfrm>
            <a:off x="10830997" y="61546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Safari</a:t>
            </a:r>
            <a:endParaRPr lang="en-US" sz="2200" dirty="0"/>
          </a:p>
        </p:txBody>
      </p:sp>
      <p:sp>
        <p:nvSpPr>
          <p:cNvPr id="16" name="Text 9"/>
          <p:cNvSpPr/>
          <p:nvPr/>
        </p:nvSpPr>
        <p:spPr>
          <a:xfrm>
            <a:off x="10830997" y="6645116"/>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Eksklusif untuk Apple.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39917"/>
            <a:ext cx="743712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Aplikasi Persuratan (Email)</a:t>
            </a:r>
            <a:endParaRPr lang="en-US" sz="4450" dirty="0"/>
          </a:p>
        </p:txBody>
      </p:sp>
      <p:sp>
        <p:nvSpPr>
          <p:cNvPr id="4" name="Text 1"/>
          <p:cNvSpPr/>
          <p:nvPr/>
        </p:nvSpPr>
        <p:spPr>
          <a:xfrm>
            <a:off x="6280190" y="228885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Sarana komunikasi digital.</a:t>
            </a:r>
            <a:endParaRPr lang="en-US" sz="1750" dirty="0"/>
          </a:p>
        </p:txBody>
      </p:sp>
      <p:pic>
        <p:nvPicPr>
          <p:cNvPr id="5" name="Image 1" descr="preencoded.png"/>
          <p:cNvPicPr>
            <a:picLocks noChangeAspect="1"/>
          </p:cNvPicPr>
          <p:nvPr/>
        </p:nvPicPr>
        <p:blipFill>
          <a:blip r:embed="rId4"/>
          <a:stretch>
            <a:fillRect/>
          </a:stretch>
        </p:blipFill>
        <p:spPr>
          <a:xfrm>
            <a:off x="6280190" y="2906911"/>
            <a:ext cx="1134070" cy="1360884"/>
          </a:xfrm>
          <a:prstGeom prst="rect">
            <a:avLst/>
          </a:prstGeom>
        </p:spPr>
      </p:pic>
      <p:sp>
        <p:nvSpPr>
          <p:cNvPr id="6" name="Text 2"/>
          <p:cNvSpPr/>
          <p:nvPr/>
        </p:nvSpPr>
        <p:spPr>
          <a:xfrm>
            <a:off x="7754422" y="31337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Gmail</a:t>
            </a:r>
            <a:endParaRPr lang="en-US" sz="2200" dirty="0"/>
          </a:p>
        </p:txBody>
      </p:sp>
      <p:sp>
        <p:nvSpPr>
          <p:cNvPr id="7" name="Text 3"/>
          <p:cNvSpPr/>
          <p:nvPr/>
        </p:nvSpPr>
        <p:spPr>
          <a:xfrm>
            <a:off x="7754422" y="362414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Integrasi fitur lengkap.</a:t>
            </a:r>
            <a:endParaRPr lang="en-US" sz="1750" dirty="0"/>
          </a:p>
        </p:txBody>
      </p:sp>
      <p:pic>
        <p:nvPicPr>
          <p:cNvPr id="8" name="Image 2" descr="preencoded.png"/>
          <p:cNvPicPr>
            <a:picLocks noChangeAspect="1"/>
          </p:cNvPicPr>
          <p:nvPr/>
        </p:nvPicPr>
        <p:blipFill>
          <a:blip r:embed="rId5"/>
          <a:stretch>
            <a:fillRect/>
          </a:stretch>
        </p:blipFill>
        <p:spPr>
          <a:xfrm>
            <a:off x="6280190" y="4267795"/>
            <a:ext cx="1134070" cy="1360884"/>
          </a:xfrm>
          <a:prstGeom prst="rect">
            <a:avLst/>
          </a:prstGeom>
        </p:spPr>
      </p:pic>
      <p:sp>
        <p:nvSpPr>
          <p:cNvPr id="9" name="Text 4"/>
          <p:cNvSpPr/>
          <p:nvPr/>
        </p:nvSpPr>
        <p:spPr>
          <a:xfrm>
            <a:off x="7754422" y="44946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Yahoo Mail</a:t>
            </a:r>
            <a:endParaRPr lang="en-US" sz="2200" dirty="0"/>
          </a:p>
        </p:txBody>
      </p:sp>
      <p:sp>
        <p:nvSpPr>
          <p:cNvPr id="10" name="Text 5"/>
          <p:cNvSpPr/>
          <p:nvPr/>
        </p:nvSpPr>
        <p:spPr>
          <a:xfrm>
            <a:off x="7754422" y="498502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Layanan email gratis.</a:t>
            </a:r>
            <a:endParaRPr lang="en-US" sz="1750" dirty="0"/>
          </a:p>
        </p:txBody>
      </p:sp>
      <p:pic>
        <p:nvPicPr>
          <p:cNvPr id="11" name="Image 3" descr="preencoded.png"/>
          <p:cNvPicPr>
            <a:picLocks noChangeAspect="1"/>
          </p:cNvPicPr>
          <p:nvPr/>
        </p:nvPicPr>
        <p:blipFill>
          <a:blip r:embed="rId6"/>
          <a:stretch>
            <a:fillRect/>
          </a:stretch>
        </p:blipFill>
        <p:spPr>
          <a:xfrm>
            <a:off x="6280190" y="5628680"/>
            <a:ext cx="1134070" cy="1360884"/>
          </a:xfrm>
          <a:prstGeom prst="rect">
            <a:avLst/>
          </a:prstGeom>
        </p:spPr>
      </p:pic>
      <p:sp>
        <p:nvSpPr>
          <p:cNvPr id="12" name="Text 6"/>
          <p:cNvSpPr/>
          <p:nvPr/>
        </p:nvSpPr>
        <p:spPr>
          <a:xfrm>
            <a:off x="7754422" y="58554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Outlook</a:t>
            </a:r>
            <a:endParaRPr lang="en-US" sz="2200" dirty="0"/>
          </a:p>
        </p:txBody>
      </p:sp>
      <p:sp>
        <p:nvSpPr>
          <p:cNvPr id="13" name="Text 7"/>
          <p:cNvSpPr/>
          <p:nvPr/>
        </p:nvSpPr>
        <p:spPr>
          <a:xfrm>
            <a:off x="7754422" y="6345912"/>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Integrasi dengan Skype dan kalender.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8256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Aplikasi Multimedia: Ringkasan</a:t>
            </a:r>
            <a:endParaRPr lang="en-US" sz="4450" dirty="0"/>
          </a:p>
        </p:txBody>
      </p:sp>
      <p:sp>
        <p:nvSpPr>
          <p:cNvPr id="4" name="Text 1"/>
          <p:cNvSpPr/>
          <p:nvPr/>
        </p:nvSpPr>
        <p:spPr>
          <a:xfrm>
            <a:off x="793790" y="4140279"/>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E5E0DF"/>
                </a:solidFill>
                <a:latin typeface="Roboto Light" pitchFamily="34" charset="0"/>
                <a:ea typeface="Roboto Light" pitchFamily="34" charset="-122"/>
                <a:cs typeface="Roboto Light" pitchFamily="34" charset="-120"/>
              </a:rPr>
              <a:t>Kelompok 4</a:t>
            </a:r>
            <a:endParaRPr lang="en-US" sz="1750" dirty="0"/>
          </a:p>
        </p:txBody>
      </p:sp>
      <p:sp>
        <p:nvSpPr>
          <p:cNvPr id="5" name="Text 2"/>
          <p:cNvSpPr/>
          <p:nvPr/>
        </p:nvSpPr>
        <p:spPr>
          <a:xfrm>
            <a:off x="793790" y="475833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Aplikasi multimedia memainkan peran penting dalam kehidupan digital kita. Presentasi ini akan membahas beberapa aplikasi multimedia populer yang digunakan untuk memutar, mengedit, dan menyimpan berbagai jenis media.</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193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Pemutar Media</a:t>
            </a:r>
            <a:endParaRPr lang="en-US" sz="4450" dirty="0"/>
          </a:p>
        </p:txBody>
      </p:sp>
      <p:sp>
        <p:nvSpPr>
          <p:cNvPr id="3" name="Text 1"/>
          <p:cNvSpPr/>
          <p:nvPr/>
        </p:nvSpPr>
        <p:spPr>
          <a:xfrm>
            <a:off x="793790" y="3895130"/>
            <a:ext cx="3130391"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Windows Media Player</a:t>
            </a:r>
            <a:endParaRPr lang="en-US" sz="2200" dirty="0"/>
          </a:p>
        </p:txBody>
      </p:sp>
      <p:sp>
        <p:nvSpPr>
          <p:cNvPr id="4" name="Text 2"/>
          <p:cNvSpPr/>
          <p:nvPr/>
        </p:nvSpPr>
        <p:spPr>
          <a:xfrm>
            <a:off x="793790" y="4476274"/>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Pemutar media dari Microsoft.</a:t>
            </a:r>
            <a:endParaRPr lang="en-US" sz="1750" dirty="0"/>
          </a:p>
        </p:txBody>
      </p:sp>
      <p:sp>
        <p:nvSpPr>
          <p:cNvPr id="5" name="Text 3"/>
          <p:cNvSpPr/>
          <p:nvPr/>
        </p:nvSpPr>
        <p:spPr>
          <a:xfrm>
            <a:off x="793790" y="5043249"/>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Mendukung berbagai format media.</a:t>
            </a:r>
            <a:endParaRPr lang="en-US" sz="1750" dirty="0"/>
          </a:p>
        </p:txBody>
      </p:sp>
      <p:sp>
        <p:nvSpPr>
          <p:cNvPr id="6" name="Text 4"/>
          <p:cNvSpPr/>
          <p:nvPr/>
        </p:nvSpPr>
        <p:spPr>
          <a:xfrm>
            <a:off x="5332928"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Winamp</a:t>
            </a:r>
            <a:endParaRPr lang="en-US" sz="2200" dirty="0"/>
          </a:p>
        </p:txBody>
      </p:sp>
      <p:sp>
        <p:nvSpPr>
          <p:cNvPr id="7" name="Text 5"/>
          <p:cNvSpPr/>
          <p:nvPr/>
        </p:nvSpPr>
        <p:spPr>
          <a:xfrm>
            <a:off x="5332928" y="4476274"/>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Pemutar musik dan video.</a:t>
            </a:r>
            <a:endParaRPr lang="en-US" sz="1750" dirty="0"/>
          </a:p>
        </p:txBody>
      </p:sp>
      <p:sp>
        <p:nvSpPr>
          <p:cNvPr id="8" name="Text 6"/>
          <p:cNvSpPr/>
          <p:nvPr/>
        </p:nvSpPr>
        <p:spPr>
          <a:xfrm>
            <a:off x="5332928" y="5043249"/>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Antarmuka yang dapat disesuaikan.</a:t>
            </a:r>
            <a:endParaRPr lang="en-US" sz="1750" dirty="0"/>
          </a:p>
        </p:txBody>
      </p:sp>
      <p:sp>
        <p:nvSpPr>
          <p:cNvPr id="9" name="Text 7"/>
          <p:cNvSpPr/>
          <p:nvPr/>
        </p:nvSpPr>
        <p:spPr>
          <a:xfrm>
            <a:off x="9872067"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VLC Player</a:t>
            </a:r>
            <a:endParaRPr lang="en-US" sz="2200" dirty="0"/>
          </a:p>
        </p:txBody>
      </p:sp>
      <p:sp>
        <p:nvSpPr>
          <p:cNvPr id="10" name="Text 8"/>
          <p:cNvSpPr/>
          <p:nvPr/>
        </p:nvSpPr>
        <p:spPr>
          <a:xfrm>
            <a:off x="9872067" y="4476274"/>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Pemutar media </a:t>
            </a:r>
            <a:r>
              <a:rPr lang="en-US" sz="1750" b="1" dirty="0">
                <a:solidFill>
                  <a:srgbClr val="E5E0DF"/>
                </a:solidFill>
                <a:latin typeface="Roboto Light" pitchFamily="34" charset="0"/>
                <a:ea typeface="Roboto Light" pitchFamily="34" charset="-122"/>
                <a:cs typeface="Roboto Light" pitchFamily="34" charset="-120"/>
              </a:rPr>
              <a:t>open-source</a:t>
            </a: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11" name="Text 9"/>
          <p:cNvSpPr/>
          <p:nvPr/>
        </p:nvSpPr>
        <p:spPr>
          <a:xfrm>
            <a:off x="9872067" y="5043249"/>
            <a:ext cx="3978116"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Mendukung berbagai format </a:t>
            </a:r>
            <a:r>
              <a:rPr lang="en-US" sz="1750" b="1" dirty="0">
                <a:solidFill>
                  <a:srgbClr val="E5E0DF"/>
                </a:solidFill>
                <a:latin typeface="Roboto Light" pitchFamily="34" charset="0"/>
                <a:ea typeface="Roboto Light" pitchFamily="34" charset="-122"/>
                <a:cs typeface="Roboto Light" pitchFamily="34" charset="-120"/>
              </a:rPr>
              <a:t>file</a:t>
            </a: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84332"/>
            <a:ext cx="5847874"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Penyimpanan Online</a:t>
            </a:r>
            <a:endParaRPr lang="en-US" sz="4450" dirty="0"/>
          </a:p>
        </p:txBody>
      </p:sp>
      <p:pic>
        <p:nvPicPr>
          <p:cNvPr id="4" name="Image 1" descr="preencoded.png"/>
          <p:cNvPicPr>
            <a:picLocks noChangeAspect="1"/>
          </p:cNvPicPr>
          <p:nvPr/>
        </p:nvPicPr>
        <p:blipFill>
          <a:blip r:embed="rId4"/>
          <a:stretch>
            <a:fillRect/>
          </a:stretch>
        </p:blipFill>
        <p:spPr>
          <a:xfrm>
            <a:off x="793790" y="5233273"/>
            <a:ext cx="566976" cy="566976"/>
          </a:xfrm>
          <a:prstGeom prst="rect">
            <a:avLst/>
          </a:prstGeom>
        </p:spPr>
      </p:pic>
      <p:sp>
        <p:nvSpPr>
          <p:cNvPr id="5" name="Text 1"/>
          <p:cNvSpPr/>
          <p:nvPr/>
        </p:nvSpPr>
        <p:spPr>
          <a:xfrm>
            <a:off x="793790" y="60270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Google Drive</a:t>
            </a:r>
            <a:endParaRPr lang="en-US" sz="2200" dirty="0"/>
          </a:p>
        </p:txBody>
      </p:sp>
      <p:sp>
        <p:nvSpPr>
          <p:cNvPr id="6" name="Text 2"/>
          <p:cNvSpPr/>
          <p:nvPr/>
        </p:nvSpPr>
        <p:spPr>
          <a:xfrm>
            <a:off x="793790" y="6517481"/>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Akses </a:t>
            </a:r>
            <a:r>
              <a:rPr lang="en-US" sz="1750" b="1" dirty="0">
                <a:solidFill>
                  <a:srgbClr val="E5E0DF"/>
                </a:solidFill>
                <a:latin typeface="Roboto Light" pitchFamily="34" charset="0"/>
                <a:ea typeface="Roboto Light" pitchFamily="34" charset="-122"/>
                <a:cs typeface="Roboto Light" pitchFamily="34" charset="-120"/>
              </a:rPr>
              <a:t>file</a:t>
            </a:r>
            <a:r>
              <a:rPr lang="en-US" sz="1750" dirty="0">
                <a:solidFill>
                  <a:srgbClr val="E5E0DF"/>
                </a:solidFill>
                <a:latin typeface="Roboto Light" pitchFamily="34" charset="0"/>
                <a:ea typeface="Roboto Light" pitchFamily="34" charset="-122"/>
                <a:cs typeface="Roboto Light" pitchFamily="34" charset="-120"/>
              </a:rPr>
              <a:t> dari berbagai perangkat</a:t>
            </a:r>
            <a:endParaRPr lang="en-US" sz="1750" dirty="0"/>
          </a:p>
        </p:txBody>
      </p:sp>
      <p:pic>
        <p:nvPicPr>
          <p:cNvPr id="7" name="Image 2" descr="preencoded.png"/>
          <p:cNvPicPr>
            <a:picLocks noChangeAspect="1"/>
          </p:cNvPicPr>
          <p:nvPr/>
        </p:nvPicPr>
        <p:blipFill>
          <a:blip r:embed="rId5"/>
          <a:stretch>
            <a:fillRect/>
          </a:stretch>
        </p:blipFill>
        <p:spPr>
          <a:xfrm>
            <a:off x="5254704" y="5233273"/>
            <a:ext cx="566976" cy="566976"/>
          </a:xfrm>
          <a:prstGeom prst="rect">
            <a:avLst/>
          </a:prstGeom>
        </p:spPr>
      </p:pic>
      <p:sp>
        <p:nvSpPr>
          <p:cNvPr id="8" name="Text 3"/>
          <p:cNvSpPr/>
          <p:nvPr/>
        </p:nvSpPr>
        <p:spPr>
          <a:xfrm>
            <a:off x="5254704" y="60270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Dropbox</a:t>
            </a:r>
            <a:endParaRPr lang="en-US" sz="2200" dirty="0"/>
          </a:p>
        </p:txBody>
      </p:sp>
      <p:sp>
        <p:nvSpPr>
          <p:cNvPr id="9" name="Text 4"/>
          <p:cNvSpPr/>
          <p:nvPr/>
        </p:nvSpPr>
        <p:spPr>
          <a:xfrm>
            <a:off x="5254704" y="6517481"/>
            <a:ext cx="412087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Akses </a:t>
            </a:r>
            <a:r>
              <a:rPr lang="en-US" sz="1750" b="1" dirty="0">
                <a:solidFill>
                  <a:srgbClr val="E5E0DF"/>
                </a:solidFill>
                <a:latin typeface="Roboto Light" pitchFamily="34" charset="0"/>
                <a:ea typeface="Roboto Light" pitchFamily="34" charset="-122"/>
                <a:cs typeface="Roboto Light" pitchFamily="34" charset="-120"/>
              </a:rPr>
              <a:t>file</a:t>
            </a:r>
            <a:r>
              <a:rPr lang="en-US" sz="1750" dirty="0">
                <a:solidFill>
                  <a:srgbClr val="E5E0DF"/>
                </a:solidFill>
                <a:latin typeface="Roboto Light" pitchFamily="34" charset="0"/>
                <a:ea typeface="Roboto Light" pitchFamily="34" charset="-122"/>
                <a:cs typeface="Roboto Light" pitchFamily="34" charset="-120"/>
              </a:rPr>
              <a:t> dari berbagai perangkat</a:t>
            </a:r>
            <a:endParaRPr lang="en-US" sz="1750" dirty="0"/>
          </a:p>
        </p:txBody>
      </p:sp>
      <p:pic>
        <p:nvPicPr>
          <p:cNvPr id="10" name="Image 3" descr="preencoded.png"/>
          <p:cNvPicPr>
            <a:picLocks noChangeAspect="1"/>
          </p:cNvPicPr>
          <p:nvPr/>
        </p:nvPicPr>
        <p:blipFill>
          <a:blip r:embed="rId6"/>
          <a:stretch>
            <a:fillRect/>
          </a:stretch>
        </p:blipFill>
        <p:spPr>
          <a:xfrm>
            <a:off x="9715738" y="5233273"/>
            <a:ext cx="566976" cy="566976"/>
          </a:xfrm>
          <a:prstGeom prst="rect">
            <a:avLst/>
          </a:prstGeom>
        </p:spPr>
      </p:pic>
      <p:sp>
        <p:nvSpPr>
          <p:cNvPr id="11" name="Text 5"/>
          <p:cNvSpPr/>
          <p:nvPr/>
        </p:nvSpPr>
        <p:spPr>
          <a:xfrm>
            <a:off x="9715738" y="60270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OneDrive</a:t>
            </a:r>
            <a:endParaRPr lang="en-US" sz="2200" dirty="0"/>
          </a:p>
        </p:txBody>
      </p:sp>
      <p:sp>
        <p:nvSpPr>
          <p:cNvPr id="12" name="Text 6"/>
          <p:cNvSpPr/>
          <p:nvPr/>
        </p:nvSpPr>
        <p:spPr>
          <a:xfrm>
            <a:off x="9715738" y="6517481"/>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Akses </a:t>
            </a:r>
            <a:r>
              <a:rPr lang="en-US" sz="1750" b="1" dirty="0">
                <a:solidFill>
                  <a:srgbClr val="E5E0DF"/>
                </a:solidFill>
                <a:latin typeface="Roboto Light" pitchFamily="34" charset="0"/>
                <a:ea typeface="Roboto Light" pitchFamily="34" charset="-122"/>
                <a:cs typeface="Roboto Light" pitchFamily="34" charset="-120"/>
              </a:rPr>
              <a:t>file</a:t>
            </a:r>
            <a:r>
              <a:rPr lang="en-US" sz="1750" dirty="0">
                <a:solidFill>
                  <a:srgbClr val="E5E0DF"/>
                </a:solidFill>
                <a:latin typeface="Roboto Light" pitchFamily="34" charset="0"/>
                <a:ea typeface="Roboto Light" pitchFamily="34" charset="-122"/>
                <a:cs typeface="Roboto Light" pitchFamily="34" charset="-120"/>
              </a:rPr>
              <a:t> dari berbagai perangkat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1507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Pengeditan Video dan Audio</a:t>
            </a:r>
            <a:endParaRPr lang="en-US" sz="4450" dirty="0"/>
          </a:p>
        </p:txBody>
      </p:sp>
      <p:sp>
        <p:nvSpPr>
          <p:cNvPr id="4" name="Shape 1"/>
          <p:cNvSpPr/>
          <p:nvPr/>
        </p:nvSpPr>
        <p:spPr>
          <a:xfrm>
            <a:off x="793790" y="3527941"/>
            <a:ext cx="510302" cy="510302"/>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878860" y="357044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6" name="Text 3"/>
          <p:cNvSpPr/>
          <p:nvPr/>
        </p:nvSpPr>
        <p:spPr>
          <a:xfrm>
            <a:off x="1530906" y="3527941"/>
            <a:ext cx="3374708"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CyberLink PowerDirector</a:t>
            </a:r>
            <a:endParaRPr lang="en-US" sz="2200" dirty="0"/>
          </a:p>
        </p:txBody>
      </p:sp>
      <p:sp>
        <p:nvSpPr>
          <p:cNvPr id="7" name="Text 4"/>
          <p:cNvSpPr/>
          <p:nvPr/>
        </p:nvSpPr>
        <p:spPr>
          <a:xfrm>
            <a:off x="1530906" y="401835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Dukungan 4K.</a:t>
            </a:r>
            <a:endParaRPr lang="en-US" sz="1750" dirty="0"/>
          </a:p>
        </p:txBody>
      </p:sp>
      <p:sp>
        <p:nvSpPr>
          <p:cNvPr id="8" name="Text 5"/>
          <p:cNvSpPr/>
          <p:nvPr/>
        </p:nvSpPr>
        <p:spPr>
          <a:xfrm>
            <a:off x="1530906" y="451735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Efek video.</a:t>
            </a:r>
            <a:endParaRPr lang="en-US" sz="1750" dirty="0"/>
          </a:p>
        </p:txBody>
      </p:sp>
      <p:sp>
        <p:nvSpPr>
          <p:cNvPr id="9" name="Shape 6"/>
          <p:cNvSpPr/>
          <p:nvPr/>
        </p:nvSpPr>
        <p:spPr>
          <a:xfrm>
            <a:off x="793790" y="5362218"/>
            <a:ext cx="510302" cy="510302"/>
          </a:xfrm>
          <a:prstGeom prst="roundRect">
            <a:avLst>
              <a:gd name="adj" fmla="val 18669"/>
            </a:avLst>
          </a:prstGeom>
          <a:solidFill>
            <a:srgbClr val="3D3D42"/>
          </a:solidFill>
          <a:ln w="7620">
            <a:solidFill>
              <a:srgbClr val="56565B"/>
            </a:solidFill>
            <a:prstDash val="solid"/>
          </a:ln>
        </p:spPr>
      </p:sp>
      <p:sp>
        <p:nvSpPr>
          <p:cNvPr id="10" name="Text 7"/>
          <p:cNvSpPr/>
          <p:nvPr/>
        </p:nvSpPr>
        <p:spPr>
          <a:xfrm>
            <a:off x="878860" y="540472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1" name="Text 8"/>
          <p:cNvSpPr/>
          <p:nvPr/>
        </p:nvSpPr>
        <p:spPr>
          <a:xfrm>
            <a:off x="153090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Audacity</a:t>
            </a:r>
            <a:endParaRPr lang="en-US" sz="2200" dirty="0"/>
          </a:p>
        </p:txBody>
      </p:sp>
      <p:sp>
        <p:nvSpPr>
          <p:cNvPr id="12" name="Text 9"/>
          <p:cNvSpPr/>
          <p:nvPr/>
        </p:nvSpPr>
        <p:spPr>
          <a:xfrm>
            <a:off x="1530906" y="5852636"/>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Edit &amp; rekam audio.</a:t>
            </a:r>
            <a:endParaRPr lang="en-US" sz="1750" dirty="0"/>
          </a:p>
        </p:txBody>
      </p:sp>
      <p:sp>
        <p:nvSpPr>
          <p:cNvPr id="13" name="Text 10"/>
          <p:cNvSpPr/>
          <p:nvPr/>
        </p:nvSpPr>
        <p:spPr>
          <a:xfrm>
            <a:off x="1530906" y="6351627"/>
            <a:ext cx="6819305" cy="362903"/>
          </a:xfrm>
          <a:prstGeom prst="rect">
            <a:avLst/>
          </a:prstGeom>
          <a:noFill/>
          <a:ln/>
        </p:spPr>
        <p:txBody>
          <a:bodyPr wrap="none" lIns="0" tIns="0" rIns="0" bIns="0" rtlCol="0" anchor="t"/>
          <a:lstStyle/>
          <a:p>
            <a:pPr marL="0" indent="0">
              <a:lnSpc>
                <a:spcPts val="2850"/>
              </a:lnSpc>
              <a:buNone/>
            </a:pPr>
            <a:r>
              <a:rPr lang="en-US" sz="1750" b="1" dirty="0">
                <a:solidFill>
                  <a:srgbClr val="E5E0DF"/>
                </a:solidFill>
                <a:latin typeface="Roboto Light" pitchFamily="34" charset="0"/>
                <a:ea typeface="Roboto Light" pitchFamily="34" charset="-122"/>
                <a:cs typeface="Roboto Light" pitchFamily="34" charset="-120"/>
              </a:rPr>
              <a:t>Open-source</a:t>
            </a:r>
            <a:r>
              <a:rPr lang="en-US" sz="1750" dirty="0">
                <a:solidFill>
                  <a:srgbClr val="E5E0DF"/>
                </a:solidFill>
                <a:latin typeface="Roboto Light" pitchFamily="34" charset="0"/>
                <a:ea typeface="Roboto Light" pitchFamily="34" charset="-122"/>
                <a:cs typeface="Roboto Light" pitchFamily="34" charset="-120"/>
              </a:rPr>
              <a:t> dengan berbagai efek</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Perbandingan Google Drive dan OneDrive</a:t>
            </a:r>
            <a:endParaRPr lang="en-US" sz="4450" dirty="0"/>
          </a:p>
        </p:txBody>
      </p:sp>
      <p:sp>
        <p:nvSpPr>
          <p:cNvPr id="4" name="Text 1"/>
          <p:cNvSpPr/>
          <p:nvPr/>
        </p:nvSpPr>
        <p:spPr>
          <a:xfrm>
            <a:off x="6280190" y="3958828"/>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E5E0DF"/>
                </a:solidFill>
                <a:latin typeface="Roboto Light" pitchFamily="34" charset="0"/>
                <a:ea typeface="Roboto Light" pitchFamily="34" charset="-122"/>
                <a:cs typeface="Roboto Light" pitchFamily="34" charset="-120"/>
              </a:rPr>
              <a:t>Kelompok 5</a:t>
            </a:r>
            <a:endParaRPr lang="en-US" sz="1750" dirty="0"/>
          </a:p>
        </p:txBody>
      </p:sp>
      <p:sp>
        <p:nvSpPr>
          <p:cNvPr id="5" name="Text 2"/>
          <p:cNvSpPr/>
          <p:nvPr/>
        </p:nvSpPr>
        <p:spPr>
          <a:xfrm>
            <a:off x="6280190" y="457688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Presentasi ini membahas perbandingan antara Google Drive dan OneDrive, dua layanan penyimpanan cloud populer. Kita akan membahas fitur utama, cara penggunaan, dan kesimpulan untuk membantu Anda memilih layanan yang paling sesuai.</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44247"/>
            <a:ext cx="699766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Fitur Utama Google Drive</a:t>
            </a:r>
            <a:endParaRPr lang="en-US" sz="4450" dirty="0"/>
          </a:p>
        </p:txBody>
      </p:sp>
      <p:sp>
        <p:nvSpPr>
          <p:cNvPr id="3" name="Text 1"/>
          <p:cNvSpPr/>
          <p:nvPr/>
        </p:nvSpPr>
        <p:spPr>
          <a:xfrm>
            <a:off x="793790" y="3820001"/>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Integrasi Google Workspace</a:t>
            </a:r>
            <a:endParaRPr lang="en-US" sz="2200" dirty="0"/>
          </a:p>
        </p:txBody>
      </p:sp>
      <p:sp>
        <p:nvSpPr>
          <p:cNvPr id="4" name="Text 2"/>
          <p:cNvSpPr/>
          <p:nvPr/>
        </p:nvSpPr>
        <p:spPr>
          <a:xfrm>
            <a:off x="793790" y="475547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Terhubung dengan Docs, Sheets, Slides.</a:t>
            </a:r>
            <a:endParaRPr lang="en-US" sz="1750" dirty="0"/>
          </a:p>
        </p:txBody>
      </p:sp>
      <p:sp>
        <p:nvSpPr>
          <p:cNvPr id="5" name="Text 3"/>
          <p:cNvSpPr/>
          <p:nvPr/>
        </p:nvSpPr>
        <p:spPr>
          <a:xfrm>
            <a:off x="4200406"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Penyimpanan File</a:t>
            </a:r>
            <a:endParaRPr lang="en-US" sz="2200" dirty="0"/>
          </a:p>
        </p:txBody>
      </p:sp>
      <p:sp>
        <p:nvSpPr>
          <p:cNvPr id="6" name="Text 4"/>
          <p:cNvSpPr/>
          <p:nvPr/>
        </p:nvSpPr>
        <p:spPr>
          <a:xfrm>
            <a:off x="4200406" y="440114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Mendukung berbagai format file.</a:t>
            </a:r>
            <a:endParaRPr lang="en-US" sz="1750" dirty="0"/>
          </a:p>
        </p:txBody>
      </p:sp>
      <p:sp>
        <p:nvSpPr>
          <p:cNvPr id="7" name="Text 5"/>
          <p:cNvSpPr/>
          <p:nvPr/>
        </p:nvSpPr>
        <p:spPr>
          <a:xfrm>
            <a:off x="7607022" y="3820001"/>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Kolaborasi Real-time</a:t>
            </a:r>
            <a:endParaRPr lang="en-US" sz="2200" dirty="0"/>
          </a:p>
        </p:txBody>
      </p:sp>
      <p:sp>
        <p:nvSpPr>
          <p:cNvPr id="8" name="Text 6"/>
          <p:cNvSpPr/>
          <p:nvPr/>
        </p:nvSpPr>
        <p:spPr>
          <a:xfrm>
            <a:off x="7607022" y="475547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Bekerjasama dalam waktu nyata.</a:t>
            </a:r>
            <a:endParaRPr lang="en-US" sz="1750" dirty="0"/>
          </a:p>
        </p:txBody>
      </p:sp>
      <p:sp>
        <p:nvSpPr>
          <p:cNvPr id="9" name="Text 7"/>
          <p:cNvSpPr/>
          <p:nvPr/>
        </p:nvSpPr>
        <p:spPr>
          <a:xfrm>
            <a:off x="11013638"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Kapasitas Gratis</a:t>
            </a:r>
            <a:endParaRPr lang="en-US" sz="2200" dirty="0"/>
          </a:p>
        </p:txBody>
      </p:sp>
      <p:sp>
        <p:nvSpPr>
          <p:cNvPr id="10" name="Text 8"/>
          <p:cNvSpPr/>
          <p:nvPr/>
        </p:nvSpPr>
        <p:spPr>
          <a:xfrm>
            <a:off x="11013638" y="4401145"/>
            <a:ext cx="2845594"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Menawarkan 15GB gratis.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6618" y="622340"/>
            <a:ext cx="5936575" cy="705564"/>
          </a:xfrm>
          <a:prstGeom prst="rect">
            <a:avLst/>
          </a:prstGeom>
          <a:noFill/>
          <a:ln/>
        </p:spPr>
        <p:txBody>
          <a:bodyPr wrap="none" lIns="0" tIns="0" rIns="0" bIns="0" rtlCol="0" anchor="t"/>
          <a:lstStyle/>
          <a:p>
            <a:pPr marL="0" indent="0">
              <a:lnSpc>
                <a:spcPts val="5550"/>
              </a:lnSpc>
              <a:buNone/>
            </a:pPr>
            <a:r>
              <a:rPr lang="en-US" sz="4400" dirty="0">
                <a:solidFill>
                  <a:srgbClr val="F2F2F3"/>
                </a:solidFill>
                <a:latin typeface="Poppins Light" pitchFamily="34" charset="0"/>
                <a:ea typeface="Poppins Light" pitchFamily="34" charset="-122"/>
                <a:cs typeface="Poppins Light" pitchFamily="34" charset="-120"/>
              </a:rPr>
              <a:t>Fitur Utama OneDrive</a:t>
            </a:r>
            <a:endParaRPr lang="en-US" sz="4400" dirty="0"/>
          </a:p>
        </p:txBody>
      </p:sp>
      <p:sp>
        <p:nvSpPr>
          <p:cNvPr id="4" name="Shape 1"/>
          <p:cNvSpPr/>
          <p:nvPr/>
        </p:nvSpPr>
        <p:spPr>
          <a:xfrm>
            <a:off x="6276618" y="1666518"/>
            <a:ext cx="7563564" cy="1315879"/>
          </a:xfrm>
          <a:prstGeom prst="roundRect">
            <a:avLst>
              <a:gd name="adj" fmla="val 7206"/>
            </a:avLst>
          </a:prstGeom>
          <a:solidFill>
            <a:srgbClr val="3D3D42"/>
          </a:solidFill>
          <a:ln w="7620">
            <a:solidFill>
              <a:srgbClr val="56565B"/>
            </a:solidFill>
            <a:prstDash val="solid"/>
          </a:ln>
        </p:spPr>
      </p:sp>
      <p:sp>
        <p:nvSpPr>
          <p:cNvPr id="5" name="Text 2"/>
          <p:cNvSpPr/>
          <p:nvPr/>
        </p:nvSpPr>
        <p:spPr>
          <a:xfrm>
            <a:off x="6509980" y="1899880"/>
            <a:ext cx="3458647"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Integrasi Microsoft Office</a:t>
            </a:r>
            <a:endParaRPr lang="en-US" sz="2200" dirty="0"/>
          </a:p>
        </p:txBody>
      </p:sp>
      <p:sp>
        <p:nvSpPr>
          <p:cNvPr id="6" name="Text 3"/>
          <p:cNvSpPr/>
          <p:nvPr/>
        </p:nvSpPr>
        <p:spPr>
          <a:xfrm>
            <a:off x="6509980" y="2387918"/>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Kompatibel dengan Word, Excel, PowerPoint.</a:t>
            </a:r>
            <a:endParaRPr lang="en-US" sz="1750" dirty="0"/>
          </a:p>
        </p:txBody>
      </p:sp>
      <p:sp>
        <p:nvSpPr>
          <p:cNvPr id="7" name="Shape 4"/>
          <p:cNvSpPr/>
          <p:nvPr/>
        </p:nvSpPr>
        <p:spPr>
          <a:xfrm>
            <a:off x="6276618" y="3208139"/>
            <a:ext cx="7563564" cy="1315879"/>
          </a:xfrm>
          <a:prstGeom prst="roundRect">
            <a:avLst>
              <a:gd name="adj" fmla="val 7206"/>
            </a:avLst>
          </a:prstGeom>
          <a:solidFill>
            <a:srgbClr val="3D3D42"/>
          </a:solidFill>
          <a:ln w="7620">
            <a:solidFill>
              <a:srgbClr val="56565B"/>
            </a:solidFill>
            <a:prstDash val="solid"/>
          </a:ln>
        </p:spPr>
      </p:sp>
      <p:sp>
        <p:nvSpPr>
          <p:cNvPr id="8" name="Text 5"/>
          <p:cNvSpPr/>
          <p:nvPr/>
        </p:nvSpPr>
        <p:spPr>
          <a:xfrm>
            <a:off x="6509980" y="3441502"/>
            <a:ext cx="2943939"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Sinkronisasi Windows</a:t>
            </a:r>
            <a:endParaRPr lang="en-US" sz="2200" dirty="0"/>
          </a:p>
        </p:txBody>
      </p:sp>
      <p:sp>
        <p:nvSpPr>
          <p:cNvPr id="9" name="Text 6"/>
          <p:cNvSpPr/>
          <p:nvPr/>
        </p:nvSpPr>
        <p:spPr>
          <a:xfrm>
            <a:off x="6509980" y="3929539"/>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Otomatis dengan perangkat Windows.</a:t>
            </a:r>
            <a:endParaRPr lang="en-US" sz="1750" dirty="0"/>
          </a:p>
        </p:txBody>
      </p:sp>
      <p:sp>
        <p:nvSpPr>
          <p:cNvPr id="10" name="Shape 7"/>
          <p:cNvSpPr/>
          <p:nvPr/>
        </p:nvSpPr>
        <p:spPr>
          <a:xfrm>
            <a:off x="6276618" y="4749760"/>
            <a:ext cx="7563564" cy="1315879"/>
          </a:xfrm>
          <a:prstGeom prst="roundRect">
            <a:avLst>
              <a:gd name="adj" fmla="val 7206"/>
            </a:avLst>
          </a:prstGeom>
          <a:solidFill>
            <a:srgbClr val="3D3D42"/>
          </a:solidFill>
          <a:ln w="7620">
            <a:solidFill>
              <a:srgbClr val="56565B"/>
            </a:solidFill>
            <a:prstDash val="solid"/>
          </a:ln>
        </p:spPr>
      </p:sp>
      <p:sp>
        <p:nvSpPr>
          <p:cNvPr id="11" name="Text 8"/>
          <p:cNvSpPr/>
          <p:nvPr/>
        </p:nvSpPr>
        <p:spPr>
          <a:xfrm>
            <a:off x="6509980" y="4983123"/>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Izin Akses</a:t>
            </a:r>
            <a:endParaRPr lang="en-US" sz="2200" dirty="0"/>
          </a:p>
        </p:txBody>
      </p:sp>
      <p:sp>
        <p:nvSpPr>
          <p:cNvPr id="12" name="Text 9"/>
          <p:cNvSpPr/>
          <p:nvPr/>
        </p:nvSpPr>
        <p:spPr>
          <a:xfrm>
            <a:off x="6509980" y="5471160"/>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Pengaturan berbagi yang fleksibel.</a:t>
            </a:r>
            <a:endParaRPr lang="en-US" sz="1750" dirty="0"/>
          </a:p>
        </p:txBody>
      </p:sp>
      <p:sp>
        <p:nvSpPr>
          <p:cNvPr id="13" name="Shape 10"/>
          <p:cNvSpPr/>
          <p:nvPr/>
        </p:nvSpPr>
        <p:spPr>
          <a:xfrm>
            <a:off x="6276618" y="6291382"/>
            <a:ext cx="7563564" cy="1315879"/>
          </a:xfrm>
          <a:prstGeom prst="roundRect">
            <a:avLst>
              <a:gd name="adj" fmla="val 7206"/>
            </a:avLst>
          </a:prstGeom>
          <a:solidFill>
            <a:srgbClr val="3D3D42"/>
          </a:solidFill>
          <a:ln w="7620">
            <a:solidFill>
              <a:srgbClr val="56565B"/>
            </a:solidFill>
            <a:prstDash val="solid"/>
          </a:ln>
        </p:spPr>
      </p:sp>
      <p:sp>
        <p:nvSpPr>
          <p:cNvPr id="14" name="Text 11"/>
          <p:cNvSpPr/>
          <p:nvPr/>
        </p:nvSpPr>
        <p:spPr>
          <a:xfrm>
            <a:off x="6509980" y="6524744"/>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Keamanan</a:t>
            </a:r>
            <a:endParaRPr lang="en-US" sz="2200" dirty="0"/>
          </a:p>
        </p:txBody>
      </p:sp>
      <p:sp>
        <p:nvSpPr>
          <p:cNvPr id="15" name="Text 12"/>
          <p:cNvSpPr/>
          <p:nvPr/>
        </p:nvSpPr>
        <p:spPr>
          <a:xfrm>
            <a:off x="6509980" y="7012781"/>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Verifikasi dua langkah.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382679"/>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Perangkat Input</a:t>
            </a:r>
            <a:endParaRPr lang="en-US" sz="4400" dirty="0"/>
          </a:p>
        </p:txBody>
      </p:sp>
      <p:sp>
        <p:nvSpPr>
          <p:cNvPr id="4" name="Shape 1"/>
          <p:cNvSpPr/>
          <p:nvPr/>
        </p:nvSpPr>
        <p:spPr>
          <a:xfrm>
            <a:off x="6350675" y="3423880"/>
            <a:ext cx="555188" cy="616863"/>
          </a:xfrm>
          <a:prstGeom prst="roundRect">
            <a:avLst>
              <a:gd name="adj" fmla="val 9882"/>
            </a:avLst>
          </a:prstGeom>
          <a:solidFill>
            <a:srgbClr val="3C3838"/>
          </a:solidFill>
          <a:ln/>
        </p:spPr>
      </p:sp>
      <p:pic>
        <p:nvPicPr>
          <p:cNvPr id="5" name="Image 1" descr="preencoded.png"/>
          <p:cNvPicPr>
            <a:picLocks noChangeAspect="1"/>
          </p:cNvPicPr>
          <p:nvPr/>
        </p:nvPicPr>
        <p:blipFill>
          <a:blip r:embed="rId4"/>
          <a:stretch>
            <a:fillRect/>
          </a:stretch>
        </p:blipFill>
        <p:spPr>
          <a:xfrm>
            <a:off x="6350198" y="3454122"/>
            <a:ext cx="556260" cy="556260"/>
          </a:xfrm>
          <a:prstGeom prst="rect">
            <a:avLst/>
          </a:prstGeom>
        </p:spPr>
      </p:pic>
      <p:sp>
        <p:nvSpPr>
          <p:cNvPr id="6" name="Text 2"/>
          <p:cNvSpPr/>
          <p:nvPr/>
        </p:nvSpPr>
        <p:spPr>
          <a:xfrm>
            <a:off x="6350198" y="4257199"/>
            <a:ext cx="222527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Keyboard</a:t>
            </a:r>
            <a:endParaRPr lang="en-US" sz="2200" dirty="0"/>
          </a:p>
        </p:txBody>
      </p:sp>
      <p:sp>
        <p:nvSpPr>
          <p:cNvPr id="7" name="Text 3"/>
          <p:cNvSpPr/>
          <p:nvPr/>
        </p:nvSpPr>
        <p:spPr>
          <a:xfrm>
            <a:off x="6350198" y="4755833"/>
            <a:ext cx="222527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Memasukkan teks dan perintah.</a:t>
            </a:r>
            <a:endParaRPr lang="en-US" sz="1900" dirty="0"/>
          </a:p>
        </p:txBody>
      </p:sp>
      <p:sp>
        <p:nvSpPr>
          <p:cNvPr id="8" name="Shape 4"/>
          <p:cNvSpPr/>
          <p:nvPr/>
        </p:nvSpPr>
        <p:spPr>
          <a:xfrm>
            <a:off x="8946118" y="3423880"/>
            <a:ext cx="555188" cy="616863"/>
          </a:xfrm>
          <a:prstGeom prst="roundRect">
            <a:avLst>
              <a:gd name="adj" fmla="val 9882"/>
            </a:avLst>
          </a:prstGeom>
          <a:solidFill>
            <a:srgbClr val="3C3838"/>
          </a:solidFill>
          <a:ln/>
        </p:spPr>
      </p:sp>
      <p:pic>
        <p:nvPicPr>
          <p:cNvPr id="9" name="Image 2" descr="preencoded.png"/>
          <p:cNvPicPr>
            <a:picLocks noChangeAspect="1"/>
          </p:cNvPicPr>
          <p:nvPr/>
        </p:nvPicPr>
        <p:blipFill>
          <a:blip r:embed="rId4"/>
          <a:stretch>
            <a:fillRect/>
          </a:stretch>
        </p:blipFill>
        <p:spPr>
          <a:xfrm>
            <a:off x="8945642" y="3454122"/>
            <a:ext cx="556260" cy="556260"/>
          </a:xfrm>
          <a:prstGeom prst="rect">
            <a:avLst/>
          </a:prstGeom>
        </p:spPr>
      </p:pic>
      <p:sp>
        <p:nvSpPr>
          <p:cNvPr id="10" name="Text 5"/>
          <p:cNvSpPr/>
          <p:nvPr/>
        </p:nvSpPr>
        <p:spPr>
          <a:xfrm>
            <a:off x="8945642" y="4257199"/>
            <a:ext cx="2225397"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Mouse/Touchpad</a:t>
            </a:r>
            <a:endParaRPr lang="en-US" sz="2200" dirty="0"/>
          </a:p>
        </p:txBody>
      </p:sp>
      <p:sp>
        <p:nvSpPr>
          <p:cNvPr id="11" name="Text 6"/>
          <p:cNvSpPr/>
          <p:nvPr/>
        </p:nvSpPr>
        <p:spPr>
          <a:xfrm>
            <a:off x="8945642" y="5106472"/>
            <a:ext cx="222539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Menggerakkan kursor.</a:t>
            </a:r>
            <a:endParaRPr lang="en-US" sz="1900" dirty="0"/>
          </a:p>
        </p:txBody>
      </p:sp>
      <p:sp>
        <p:nvSpPr>
          <p:cNvPr id="12" name="Shape 7"/>
          <p:cNvSpPr/>
          <p:nvPr/>
        </p:nvSpPr>
        <p:spPr>
          <a:xfrm>
            <a:off x="11541681" y="3423880"/>
            <a:ext cx="555188" cy="616863"/>
          </a:xfrm>
          <a:prstGeom prst="roundRect">
            <a:avLst>
              <a:gd name="adj" fmla="val 9882"/>
            </a:avLst>
          </a:prstGeom>
          <a:solidFill>
            <a:srgbClr val="3C3838"/>
          </a:solidFill>
          <a:ln/>
        </p:spPr>
      </p:sp>
      <p:pic>
        <p:nvPicPr>
          <p:cNvPr id="13" name="Image 3" descr="preencoded.png"/>
          <p:cNvPicPr>
            <a:picLocks noChangeAspect="1"/>
          </p:cNvPicPr>
          <p:nvPr/>
        </p:nvPicPr>
        <p:blipFill>
          <a:blip r:embed="rId4"/>
          <a:stretch>
            <a:fillRect/>
          </a:stretch>
        </p:blipFill>
        <p:spPr>
          <a:xfrm>
            <a:off x="11541204" y="3454122"/>
            <a:ext cx="556260" cy="556260"/>
          </a:xfrm>
          <a:prstGeom prst="rect">
            <a:avLst/>
          </a:prstGeom>
        </p:spPr>
      </p:pic>
      <p:sp>
        <p:nvSpPr>
          <p:cNvPr id="14" name="Text 8"/>
          <p:cNvSpPr/>
          <p:nvPr/>
        </p:nvSpPr>
        <p:spPr>
          <a:xfrm>
            <a:off x="11541204" y="4257199"/>
            <a:ext cx="222527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Scanner</a:t>
            </a:r>
            <a:endParaRPr lang="en-US" sz="2200" dirty="0"/>
          </a:p>
        </p:txBody>
      </p:sp>
      <p:sp>
        <p:nvSpPr>
          <p:cNvPr id="15" name="Text 9"/>
          <p:cNvSpPr/>
          <p:nvPr/>
        </p:nvSpPr>
        <p:spPr>
          <a:xfrm>
            <a:off x="11541204" y="4755833"/>
            <a:ext cx="2225278"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Menyalin dokumen/gambar.</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441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Kesimpulan</a:t>
            </a:r>
            <a:endParaRPr lang="en-US" sz="4450" dirty="0"/>
          </a:p>
        </p:txBody>
      </p:sp>
      <p:pic>
        <p:nvPicPr>
          <p:cNvPr id="4" name="Image 1" descr="preencoded.png"/>
          <p:cNvPicPr>
            <a:picLocks noChangeAspect="1"/>
          </p:cNvPicPr>
          <p:nvPr/>
        </p:nvPicPr>
        <p:blipFill>
          <a:blip r:embed="rId4"/>
          <a:stretch>
            <a:fillRect/>
          </a:stretch>
        </p:blipFill>
        <p:spPr>
          <a:xfrm>
            <a:off x="793790" y="4893112"/>
            <a:ext cx="4347567" cy="907256"/>
          </a:xfrm>
          <a:prstGeom prst="rect">
            <a:avLst/>
          </a:prstGeom>
        </p:spPr>
      </p:pic>
      <p:sp>
        <p:nvSpPr>
          <p:cNvPr id="5" name="Text 1"/>
          <p:cNvSpPr/>
          <p:nvPr/>
        </p:nvSpPr>
        <p:spPr>
          <a:xfrm>
            <a:off x="1020604" y="61405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Google Drive</a:t>
            </a:r>
            <a:endParaRPr lang="en-US" sz="2200" dirty="0"/>
          </a:p>
        </p:txBody>
      </p:sp>
      <p:sp>
        <p:nvSpPr>
          <p:cNvPr id="6" name="Text 2"/>
          <p:cNvSpPr/>
          <p:nvPr/>
        </p:nvSpPr>
        <p:spPr>
          <a:xfrm>
            <a:off x="1020604" y="6630948"/>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Google Workspace, 15GB gratis.</a:t>
            </a:r>
            <a:endParaRPr lang="en-US" sz="1750" dirty="0"/>
          </a:p>
        </p:txBody>
      </p:sp>
      <p:pic>
        <p:nvPicPr>
          <p:cNvPr id="7" name="Image 2" descr="preencoded.png"/>
          <p:cNvPicPr>
            <a:picLocks noChangeAspect="1"/>
          </p:cNvPicPr>
          <p:nvPr/>
        </p:nvPicPr>
        <p:blipFill>
          <a:blip r:embed="rId5"/>
          <a:stretch>
            <a:fillRect/>
          </a:stretch>
        </p:blipFill>
        <p:spPr>
          <a:xfrm>
            <a:off x="5141357" y="4893112"/>
            <a:ext cx="4347567" cy="907256"/>
          </a:xfrm>
          <a:prstGeom prst="rect">
            <a:avLst/>
          </a:prstGeom>
        </p:spPr>
      </p:pic>
      <p:sp>
        <p:nvSpPr>
          <p:cNvPr id="8" name="Text 3"/>
          <p:cNvSpPr/>
          <p:nvPr/>
        </p:nvSpPr>
        <p:spPr>
          <a:xfrm>
            <a:off x="5368171" y="61405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OneDrive</a:t>
            </a:r>
            <a:endParaRPr lang="en-US" sz="2200" dirty="0"/>
          </a:p>
        </p:txBody>
      </p:sp>
      <p:sp>
        <p:nvSpPr>
          <p:cNvPr id="9" name="Text 4"/>
          <p:cNvSpPr/>
          <p:nvPr/>
        </p:nvSpPr>
        <p:spPr>
          <a:xfrm>
            <a:off x="5368171" y="6630948"/>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Microsoft Office, integrasi Windows.</a:t>
            </a:r>
            <a:endParaRPr lang="en-US" sz="1750" dirty="0"/>
          </a:p>
        </p:txBody>
      </p:sp>
      <p:pic>
        <p:nvPicPr>
          <p:cNvPr id="10" name="Image 3" descr="preencoded.png"/>
          <p:cNvPicPr>
            <a:picLocks noChangeAspect="1"/>
          </p:cNvPicPr>
          <p:nvPr/>
        </p:nvPicPr>
        <p:blipFill>
          <a:blip r:embed="rId6"/>
          <a:stretch>
            <a:fillRect/>
          </a:stretch>
        </p:blipFill>
        <p:spPr>
          <a:xfrm>
            <a:off x="9488924" y="4893112"/>
            <a:ext cx="4347567" cy="907256"/>
          </a:xfrm>
          <a:prstGeom prst="rect">
            <a:avLst/>
          </a:prstGeom>
        </p:spPr>
      </p:pic>
      <p:sp>
        <p:nvSpPr>
          <p:cNvPr id="11" name="Text 5"/>
          <p:cNvSpPr/>
          <p:nvPr/>
        </p:nvSpPr>
        <p:spPr>
          <a:xfrm>
            <a:off x="9715738" y="61405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Pertimbangkan</a:t>
            </a:r>
            <a:endParaRPr lang="en-US" sz="2200" dirty="0"/>
          </a:p>
        </p:txBody>
      </p:sp>
      <p:sp>
        <p:nvSpPr>
          <p:cNvPr id="12" name="Text 6"/>
          <p:cNvSpPr/>
          <p:nvPr/>
        </p:nvSpPr>
        <p:spPr>
          <a:xfrm>
            <a:off x="9715738" y="6630948"/>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Pilih sesuai kebutuhan Anda.</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18341"/>
            <a:ext cx="7492603"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Instalasi Sistem Komputasi</a:t>
            </a:r>
            <a:endParaRPr lang="en-US" sz="4450" dirty="0"/>
          </a:p>
        </p:txBody>
      </p:sp>
      <p:sp>
        <p:nvSpPr>
          <p:cNvPr id="4" name="Text 1"/>
          <p:cNvSpPr/>
          <p:nvPr/>
        </p:nvSpPr>
        <p:spPr>
          <a:xfrm>
            <a:off x="793790" y="3967282"/>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E5E0DF"/>
                </a:solidFill>
                <a:latin typeface="Roboto Light" pitchFamily="34" charset="0"/>
                <a:ea typeface="Roboto Light" pitchFamily="34" charset="-122"/>
                <a:cs typeface="Roboto Light" pitchFamily="34" charset="-120"/>
              </a:rPr>
              <a:t>Kelompok 6</a:t>
            </a:r>
            <a:endParaRPr lang="en-US" sz="1750" dirty="0"/>
          </a:p>
        </p:txBody>
      </p:sp>
      <p:sp>
        <p:nvSpPr>
          <p:cNvPr id="5" name="Text 2"/>
          <p:cNvSpPr/>
          <p:nvPr/>
        </p:nvSpPr>
        <p:spPr>
          <a:xfrm>
            <a:off x="793790" y="458533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Panduan instalasi sistem komputasi: booting, personalisasi, partisi hard drive, dan berbagai jenis sistem komputasi.</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01954"/>
            <a:ext cx="8843724"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Booting dengan Media Instalasi</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DVD/USB Bootable</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Media instalasi untuk instalasi atau perbaikan OS.</a:t>
            </a:r>
            <a:endParaRPr lang="en-US" sz="1750" dirty="0"/>
          </a:p>
        </p:txBody>
      </p:sp>
      <p:sp>
        <p:nvSpPr>
          <p:cNvPr id="5" name="Text 3"/>
          <p:cNvSpPr/>
          <p:nvPr/>
        </p:nvSpPr>
        <p:spPr>
          <a:xfrm>
            <a:off x="7599521" y="35777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Langkah-Langkah</a:t>
            </a:r>
            <a:endParaRPr lang="en-US" sz="2200" dirty="0"/>
          </a:p>
        </p:txBody>
      </p:sp>
      <p:sp>
        <p:nvSpPr>
          <p:cNvPr id="6" name="Text 4"/>
          <p:cNvSpPr/>
          <p:nvPr/>
        </p:nvSpPr>
        <p:spPr>
          <a:xfrm>
            <a:off x="7599521" y="4158853"/>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Masukkan DVD/USB.</a:t>
            </a:r>
            <a:endParaRPr lang="en-US" sz="1750" dirty="0"/>
          </a:p>
        </p:txBody>
      </p:sp>
      <p:sp>
        <p:nvSpPr>
          <p:cNvPr id="7" name="Text 5"/>
          <p:cNvSpPr/>
          <p:nvPr/>
        </p:nvSpPr>
        <p:spPr>
          <a:xfrm>
            <a:off x="7599521" y="460105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Atur boot priority di BIOS/UEFI.</a:t>
            </a:r>
            <a:endParaRPr lang="en-US" sz="1750" dirty="0"/>
          </a:p>
        </p:txBody>
      </p:sp>
      <p:sp>
        <p:nvSpPr>
          <p:cNvPr id="8" name="Text 6"/>
          <p:cNvSpPr/>
          <p:nvPr/>
        </p:nvSpPr>
        <p:spPr>
          <a:xfrm>
            <a:off x="7599521" y="504324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Simpan dan restart.</a:t>
            </a:r>
            <a:endParaRPr lang="en-US" sz="1750" dirty="0"/>
          </a:p>
        </p:txBody>
      </p:sp>
      <p:sp>
        <p:nvSpPr>
          <p:cNvPr id="9" name="Text 7"/>
          <p:cNvSpPr/>
          <p:nvPr/>
        </p:nvSpPr>
        <p:spPr>
          <a:xfrm>
            <a:off x="7599521" y="54854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Masuk ke menu instalasi.</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7829" y="895588"/>
            <a:ext cx="7637859" cy="649843"/>
          </a:xfrm>
          <a:prstGeom prst="rect">
            <a:avLst/>
          </a:prstGeom>
          <a:noFill/>
          <a:ln/>
        </p:spPr>
        <p:txBody>
          <a:bodyPr wrap="none" lIns="0" tIns="0" rIns="0" bIns="0" rtlCol="0" anchor="t"/>
          <a:lstStyle/>
          <a:p>
            <a:pPr marL="0" indent="0">
              <a:lnSpc>
                <a:spcPts val="5100"/>
              </a:lnSpc>
              <a:buNone/>
            </a:pPr>
            <a:r>
              <a:rPr lang="en-US" sz="4050" dirty="0">
                <a:solidFill>
                  <a:srgbClr val="F2F2F3"/>
                </a:solidFill>
                <a:latin typeface="Poppins Light" pitchFamily="34" charset="0"/>
                <a:ea typeface="Poppins Light" pitchFamily="34" charset="-122"/>
                <a:cs typeface="Poppins Light" pitchFamily="34" charset="-120"/>
              </a:rPr>
              <a:t>Personalisasi Setelah Instalasi</a:t>
            </a:r>
            <a:endParaRPr lang="en-US" sz="4050" dirty="0"/>
          </a:p>
        </p:txBody>
      </p:sp>
      <p:sp>
        <p:nvSpPr>
          <p:cNvPr id="4" name="Shape 1"/>
          <p:cNvSpPr/>
          <p:nvPr/>
        </p:nvSpPr>
        <p:spPr>
          <a:xfrm>
            <a:off x="727829" y="1857256"/>
            <a:ext cx="7688342" cy="1213247"/>
          </a:xfrm>
          <a:prstGeom prst="roundRect">
            <a:avLst>
              <a:gd name="adj" fmla="val 7199"/>
            </a:avLst>
          </a:prstGeom>
          <a:solidFill>
            <a:srgbClr val="3D3D42"/>
          </a:solidFill>
          <a:ln w="7620">
            <a:solidFill>
              <a:srgbClr val="56565B"/>
            </a:solidFill>
            <a:prstDash val="solid"/>
          </a:ln>
        </p:spPr>
      </p:sp>
      <p:sp>
        <p:nvSpPr>
          <p:cNvPr id="5" name="Text 2"/>
          <p:cNvSpPr/>
          <p:nvPr/>
        </p:nvSpPr>
        <p:spPr>
          <a:xfrm>
            <a:off x="943332" y="2072759"/>
            <a:ext cx="2599372" cy="324802"/>
          </a:xfrm>
          <a:prstGeom prst="rect">
            <a:avLst/>
          </a:prstGeom>
          <a:noFill/>
          <a:ln/>
        </p:spPr>
        <p:txBody>
          <a:bodyPr wrap="none" lIns="0" tIns="0" rIns="0" bIns="0" rtlCol="0" anchor="t"/>
          <a:lstStyle/>
          <a:p>
            <a:pPr marL="0" indent="0">
              <a:lnSpc>
                <a:spcPts val="2550"/>
              </a:lnSpc>
              <a:buNone/>
            </a:pPr>
            <a:r>
              <a:rPr lang="en-US" sz="2000" dirty="0">
                <a:solidFill>
                  <a:srgbClr val="E5E0DF"/>
                </a:solidFill>
                <a:latin typeface="Poppins Light" pitchFamily="34" charset="0"/>
                <a:ea typeface="Poppins Light" pitchFamily="34" charset="-122"/>
                <a:cs typeface="Poppins Light" pitchFamily="34" charset="-120"/>
              </a:rPr>
              <a:t>Tema dan Ikon</a:t>
            </a:r>
            <a:endParaRPr lang="en-US" sz="2000" dirty="0"/>
          </a:p>
        </p:txBody>
      </p:sp>
      <p:sp>
        <p:nvSpPr>
          <p:cNvPr id="6" name="Text 3"/>
          <p:cNvSpPr/>
          <p:nvPr/>
        </p:nvSpPr>
        <p:spPr>
          <a:xfrm>
            <a:off x="943332" y="252222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E5E0DF"/>
                </a:solidFill>
                <a:latin typeface="Roboto Light" pitchFamily="34" charset="0"/>
                <a:ea typeface="Roboto Light" pitchFamily="34" charset="-122"/>
                <a:cs typeface="Roboto Light" pitchFamily="34" charset="-120"/>
              </a:rPr>
              <a:t>Ubah tema, ikon, wallpaper sesuai selera.</a:t>
            </a:r>
            <a:endParaRPr lang="en-US" sz="1600" dirty="0"/>
          </a:p>
        </p:txBody>
      </p:sp>
      <p:sp>
        <p:nvSpPr>
          <p:cNvPr id="7" name="Shape 4"/>
          <p:cNvSpPr/>
          <p:nvPr/>
        </p:nvSpPr>
        <p:spPr>
          <a:xfrm>
            <a:off x="727829" y="3278386"/>
            <a:ext cx="7688342" cy="1213247"/>
          </a:xfrm>
          <a:prstGeom prst="roundRect">
            <a:avLst>
              <a:gd name="adj" fmla="val 7199"/>
            </a:avLst>
          </a:prstGeom>
          <a:solidFill>
            <a:srgbClr val="3D3D42"/>
          </a:solidFill>
          <a:ln w="7620">
            <a:solidFill>
              <a:srgbClr val="56565B"/>
            </a:solidFill>
            <a:prstDash val="solid"/>
          </a:ln>
        </p:spPr>
      </p:sp>
      <p:sp>
        <p:nvSpPr>
          <p:cNvPr id="8" name="Text 5"/>
          <p:cNvSpPr/>
          <p:nvPr/>
        </p:nvSpPr>
        <p:spPr>
          <a:xfrm>
            <a:off x="943332" y="3493889"/>
            <a:ext cx="3054787" cy="324802"/>
          </a:xfrm>
          <a:prstGeom prst="rect">
            <a:avLst/>
          </a:prstGeom>
          <a:noFill/>
          <a:ln/>
        </p:spPr>
        <p:txBody>
          <a:bodyPr wrap="none" lIns="0" tIns="0" rIns="0" bIns="0" rtlCol="0" anchor="t"/>
          <a:lstStyle/>
          <a:p>
            <a:pPr marL="0" indent="0">
              <a:lnSpc>
                <a:spcPts val="2550"/>
              </a:lnSpc>
              <a:buNone/>
            </a:pPr>
            <a:r>
              <a:rPr lang="en-US" sz="2000" dirty="0">
                <a:solidFill>
                  <a:srgbClr val="E5E0DF"/>
                </a:solidFill>
                <a:latin typeface="Poppins Light" pitchFamily="34" charset="0"/>
                <a:ea typeface="Poppins Light" pitchFamily="34" charset="-122"/>
                <a:cs typeface="Poppins Light" pitchFamily="34" charset="-120"/>
              </a:rPr>
              <a:t>Start Menu dan Taskbar</a:t>
            </a:r>
            <a:endParaRPr lang="en-US" sz="2000" dirty="0"/>
          </a:p>
        </p:txBody>
      </p:sp>
      <p:sp>
        <p:nvSpPr>
          <p:cNvPr id="9" name="Text 6"/>
          <p:cNvSpPr/>
          <p:nvPr/>
        </p:nvSpPr>
        <p:spPr>
          <a:xfrm>
            <a:off x="943332" y="394335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E5E0DF"/>
                </a:solidFill>
                <a:latin typeface="Roboto Light" pitchFamily="34" charset="0"/>
                <a:ea typeface="Roboto Light" pitchFamily="34" charset="-122"/>
                <a:cs typeface="Roboto Light" pitchFamily="34" charset="-120"/>
              </a:rPr>
              <a:t>Atur start menu dan taskbar agar lebih efisien.</a:t>
            </a:r>
            <a:endParaRPr lang="en-US" sz="1600" dirty="0"/>
          </a:p>
        </p:txBody>
      </p:sp>
      <p:sp>
        <p:nvSpPr>
          <p:cNvPr id="10" name="Shape 7"/>
          <p:cNvSpPr/>
          <p:nvPr/>
        </p:nvSpPr>
        <p:spPr>
          <a:xfrm>
            <a:off x="727829" y="4699516"/>
            <a:ext cx="7688342" cy="1213247"/>
          </a:xfrm>
          <a:prstGeom prst="roundRect">
            <a:avLst>
              <a:gd name="adj" fmla="val 7199"/>
            </a:avLst>
          </a:prstGeom>
          <a:solidFill>
            <a:srgbClr val="3D3D42"/>
          </a:solidFill>
          <a:ln w="7620">
            <a:solidFill>
              <a:srgbClr val="56565B"/>
            </a:solidFill>
            <a:prstDash val="solid"/>
          </a:ln>
        </p:spPr>
      </p:sp>
      <p:sp>
        <p:nvSpPr>
          <p:cNvPr id="11" name="Text 8"/>
          <p:cNvSpPr/>
          <p:nvPr/>
        </p:nvSpPr>
        <p:spPr>
          <a:xfrm>
            <a:off x="943332" y="4915019"/>
            <a:ext cx="2599372" cy="324802"/>
          </a:xfrm>
          <a:prstGeom prst="rect">
            <a:avLst/>
          </a:prstGeom>
          <a:noFill/>
          <a:ln/>
        </p:spPr>
        <p:txBody>
          <a:bodyPr wrap="none" lIns="0" tIns="0" rIns="0" bIns="0" rtlCol="0" anchor="t"/>
          <a:lstStyle/>
          <a:p>
            <a:pPr marL="0" indent="0">
              <a:lnSpc>
                <a:spcPts val="2550"/>
              </a:lnSpc>
              <a:buNone/>
            </a:pPr>
            <a:r>
              <a:rPr lang="en-US" sz="2000" dirty="0">
                <a:solidFill>
                  <a:srgbClr val="E5E0DF"/>
                </a:solidFill>
                <a:latin typeface="Poppins Light" pitchFamily="34" charset="0"/>
                <a:ea typeface="Poppins Light" pitchFamily="34" charset="-122"/>
                <a:cs typeface="Poppins Light" pitchFamily="34" charset="-120"/>
              </a:rPr>
              <a:t>Aplikasi Penting</a:t>
            </a:r>
            <a:endParaRPr lang="en-US" sz="2000" dirty="0"/>
          </a:p>
        </p:txBody>
      </p:sp>
      <p:sp>
        <p:nvSpPr>
          <p:cNvPr id="12" name="Text 9"/>
          <p:cNvSpPr/>
          <p:nvPr/>
        </p:nvSpPr>
        <p:spPr>
          <a:xfrm>
            <a:off x="943332" y="536448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E5E0DF"/>
                </a:solidFill>
                <a:latin typeface="Roboto Light" pitchFamily="34" charset="0"/>
                <a:ea typeface="Roboto Light" pitchFamily="34" charset="-122"/>
                <a:cs typeface="Roboto Light" pitchFamily="34" charset="-120"/>
              </a:rPr>
              <a:t>Instal aplikasi yang sering digunakan.</a:t>
            </a:r>
            <a:endParaRPr lang="en-US" sz="1600" dirty="0"/>
          </a:p>
        </p:txBody>
      </p:sp>
      <p:sp>
        <p:nvSpPr>
          <p:cNvPr id="13" name="Shape 10"/>
          <p:cNvSpPr/>
          <p:nvPr/>
        </p:nvSpPr>
        <p:spPr>
          <a:xfrm>
            <a:off x="727829" y="6120646"/>
            <a:ext cx="7688342" cy="1213247"/>
          </a:xfrm>
          <a:prstGeom prst="roundRect">
            <a:avLst>
              <a:gd name="adj" fmla="val 7199"/>
            </a:avLst>
          </a:prstGeom>
          <a:solidFill>
            <a:srgbClr val="3D3D42"/>
          </a:solidFill>
          <a:ln w="7620">
            <a:solidFill>
              <a:srgbClr val="56565B"/>
            </a:solidFill>
            <a:prstDash val="solid"/>
          </a:ln>
        </p:spPr>
      </p:sp>
      <p:sp>
        <p:nvSpPr>
          <p:cNvPr id="14" name="Text 11"/>
          <p:cNvSpPr/>
          <p:nvPr/>
        </p:nvSpPr>
        <p:spPr>
          <a:xfrm>
            <a:off x="943332" y="6336149"/>
            <a:ext cx="3611523" cy="324802"/>
          </a:xfrm>
          <a:prstGeom prst="rect">
            <a:avLst/>
          </a:prstGeom>
          <a:noFill/>
          <a:ln/>
        </p:spPr>
        <p:txBody>
          <a:bodyPr wrap="none" lIns="0" tIns="0" rIns="0" bIns="0" rtlCol="0" anchor="t"/>
          <a:lstStyle/>
          <a:p>
            <a:pPr marL="0" indent="0">
              <a:lnSpc>
                <a:spcPts val="2550"/>
              </a:lnSpc>
              <a:buNone/>
            </a:pPr>
            <a:r>
              <a:rPr lang="en-US" sz="2000" dirty="0">
                <a:solidFill>
                  <a:srgbClr val="E5E0DF"/>
                </a:solidFill>
                <a:latin typeface="Poppins Light" pitchFamily="34" charset="0"/>
                <a:ea typeface="Poppins Light" pitchFamily="34" charset="-122"/>
                <a:cs typeface="Poppins Light" pitchFamily="34" charset="-120"/>
              </a:rPr>
              <a:t>Keamanan dan Pembaruan</a:t>
            </a:r>
            <a:endParaRPr lang="en-US" sz="2000" dirty="0"/>
          </a:p>
        </p:txBody>
      </p:sp>
      <p:sp>
        <p:nvSpPr>
          <p:cNvPr id="15" name="Text 12"/>
          <p:cNvSpPr/>
          <p:nvPr/>
        </p:nvSpPr>
        <p:spPr>
          <a:xfrm>
            <a:off x="943332" y="6785610"/>
            <a:ext cx="7257336" cy="332780"/>
          </a:xfrm>
          <a:prstGeom prst="rect">
            <a:avLst/>
          </a:prstGeom>
          <a:noFill/>
          <a:ln/>
        </p:spPr>
        <p:txBody>
          <a:bodyPr wrap="none" lIns="0" tIns="0" rIns="0" bIns="0" rtlCol="0" anchor="t"/>
          <a:lstStyle/>
          <a:p>
            <a:pPr marL="0" indent="0">
              <a:lnSpc>
                <a:spcPts val="2600"/>
              </a:lnSpc>
              <a:buNone/>
            </a:pPr>
            <a:r>
              <a:rPr lang="en-US" sz="1600" dirty="0">
                <a:solidFill>
                  <a:srgbClr val="E5E0DF"/>
                </a:solidFill>
                <a:latin typeface="Roboto Light" pitchFamily="34" charset="0"/>
                <a:ea typeface="Roboto Light" pitchFamily="34" charset="-122"/>
                <a:cs typeface="Roboto Light" pitchFamily="34" charset="-120"/>
              </a:rPr>
              <a:t>Atur keamanan dan pembaruan otomatis.</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49003"/>
            <a:ext cx="6612136"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Jenis Sistem Komputasi</a:t>
            </a:r>
            <a:endParaRPr lang="en-US" sz="4450" dirty="0"/>
          </a:p>
        </p:txBody>
      </p:sp>
      <p:pic>
        <p:nvPicPr>
          <p:cNvPr id="4" name="Image 1" descr="preencoded.png"/>
          <p:cNvPicPr>
            <a:picLocks noChangeAspect="1"/>
          </p:cNvPicPr>
          <p:nvPr/>
        </p:nvPicPr>
        <p:blipFill>
          <a:blip r:embed="rId4"/>
          <a:stretch>
            <a:fillRect/>
          </a:stretch>
        </p:blipFill>
        <p:spPr>
          <a:xfrm>
            <a:off x="6280190" y="2597944"/>
            <a:ext cx="1134070" cy="1360884"/>
          </a:xfrm>
          <a:prstGeom prst="rect">
            <a:avLst/>
          </a:prstGeom>
        </p:spPr>
      </p:pic>
      <p:sp>
        <p:nvSpPr>
          <p:cNvPr id="5" name="Text 1"/>
          <p:cNvSpPr/>
          <p:nvPr/>
        </p:nvSpPr>
        <p:spPr>
          <a:xfrm>
            <a:off x="7754422"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Pribadi</a:t>
            </a:r>
            <a:endParaRPr lang="en-US" sz="2200" dirty="0"/>
          </a:p>
        </p:txBody>
      </p:sp>
      <p:sp>
        <p:nvSpPr>
          <p:cNvPr id="6" name="Text 2"/>
          <p:cNvSpPr/>
          <p:nvPr/>
        </p:nvSpPr>
        <p:spPr>
          <a:xfrm>
            <a:off x="7754422" y="331517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Komputer untuk penggunaan individu.</a:t>
            </a:r>
            <a:endParaRPr lang="en-US" sz="1750" dirty="0"/>
          </a:p>
        </p:txBody>
      </p:sp>
      <p:pic>
        <p:nvPicPr>
          <p:cNvPr id="7" name="Image 2" descr="preencoded.png"/>
          <p:cNvPicPr>
            <a:picLocks noChangeAspect="1"/>
          </p:cNvPicPr>
          <p:nvPr/>
        </p:nvPicPr>
        <p:blipFill>
          <a:blip r:embed="rId5"/>
          <a:stretch>
            <a:fillRect/>
          </a:stretch>
        </p:blipFill>
        <p:spPr>
          <a:xfrm>
            <a:off x="6280190" y="3958828"/>
            <a:ext cx="1134070" cy="1360884"/>
          </a:xfrm>
          <a:prstGeom prst="rect">
            <a:avLst/>
          </a:prstGeom>
        </p:spPr>
      </p:pic>
      <p:sp>
        <p:nvSpPr>
          <p:cNvPr id="8" name="Text 3"/>
          <p:cNvSpPr/>
          <p:nvPr/>
        </p:nvSpPr>
        <p:spPr>
          <a:xfrm>
            <a:off x="7754422"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Terdistribusi</a:t>
            </a:r>
            <a:endParaRPr lang="en-US" sz="2200" dirty="0"/>
          </a:p>
        </p:txBody>
      </p:sp>
      <p:sp>
        <p:nvSpPr>
          <p:cNvPr id="9" name="Text 4"/>
          <p:cNvSpPr/>
          <p:nvPr/>
        </p:nvSpPr>
        <p:spPr>
          <a:xfrm>
            <a:off x="77544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Banyak komputer bekerja bersama.</a:t>
            </a:r>
            <a:endParaRPr lang="en-US" sz="1750" dirty="0"/>
          </a:p>
        </p:txBody>
      </p:sp>
      <p:pic>
        <p:nvPicPr>
          <p:cNvPr id="10" name="Image 3" descr="preencoded.png"/>
          <p:cNvPicPr>
            <a:picLocks noChangeAspect="1"/>
          </p:cNvPicPr>
          <p:nvPr/>
        </p:nvPicPr>
        <p:blipFill>
          <a:blip r:embed="rId6"/>
          <a:stretch>
            <a:fillRect/>
          </a:stretch>
        </p:blipFill>
        <p:spPr>
          <a:xfrm>
            <a:off x="6280190" y="5319713"/>
            <a:ext cx="1134070" cy="1360884"/>
          </a:xfrm>
          <a:prstGeom prst="rect">
            <a:avLst/>
          </a:prstGeom>
        </p:spPr>
      </p:pic>
      <p:sp>
        <p:nvSpPr>
          <p:cNvPr id="11" name="Text 5"/>
          <p:cNvSpPr/>
          <p:nvPr/>
        </p:nvSpPr>
        <p:spPr>
          <a:xfrm>
            <a:off x="7754422" y="55465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Cloud Computing</a:t>
            </a:r>
            <a:endParaRPr lang="en-US" sz="2200" dirty="0"/>
          </a:p>
        </p:txBody>
      </p:sp>
      <p:sp>
        <p:nvSpPr>
          <p:cNvPr id="12" name="Text 6"/>
          <p:cNvSpPr/>
          <p:nvPr/>
        </p:nvSpPr>
        <p:spPr>
          <a:xfrm>
            <a:off x="7754422" y="603694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Data dan aplikasi di server internet.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1594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Perangkat Output</a:t>
            </a:r>
            <a:endParaRPr lang="en-US" sz="4400" dirty="0"/>
          </a:p>
        </p:txBody>
      </p:sp>
      <p:sp>
        <p:nvSpPr>
          <p:cNvPr id="4" name="Shape 1"/>
          <p:cNvSpPr/>
          <p:nvPr/>
        </p:nvSpPr>
        <p:spPr>
          <a:xfrm>
            <a:off x="863798" y="2265045"/>
            <a:ext cx="555308" cy="555308"/>
          </a:xfrm>
          <a:prstGeom prst="roundRect">
            <a:avLst>
              <a:gd name="adj" fmla="val 6667"/>
            </a:avLst>
          </a:prstGeom>
          <a:solidFill>
            <a:srgbClr val="303132"/>
          </a:solidFill>
          <a:ln/>
        </p:spPr>
      </p:sp>
      <p:sp>
        <p:nvSpPr>
          <p:cNvPr id="5" name="Text 2"/>
          <p:cNvSpPr/>
          <p:nvPr/>
        </p:nvSpPr>
        <p:spPr>
          <a:xfrm>
            <a:off x="973217" y="2332375"/>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1665923" y="2265045"/>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Monitor</a:t>
            </a:r>
            <a:endParaRPr lang="en-US" sz="2200" dirty="0"/>
          </a:p>
        </p:txBody>
      </p:sp>
      <p:sp>
        <p:nvSpPr>
          <p:cNvPr id="7" name="Text 4"/>
          <p:cNvSpPr/>
          <p:nvPr/>
        </p:nvSpPr>
        <p:spPr>
          <a:xfrm>
            <a:off x="1665923" y="2763679"/>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Menampilkan visual.</a:t>
            </a:r>
            <a:endParaRPr lang="en-US" sz="1900" dirty="0"/>
          </a:p>
        </p:txBody>
      </p:sp>
      <p:sp>
        <p:nvSpPr>
          <p:cNvPr id="8" name="Shape 5"/>
          <p:cNvSpPr/>
          <p:nvPr/>
        </p:nvSpPr>
        <p:spPr>
          <a:xfrm>
            <a:off x="863798" y="3658314"/>
            <a:ext cx="555308" cy="555308"/>
          </a:xfrm>
          <a:prstGeom prst="roundRect">
            <a:avLst>
              <a:gd name="adj" fmla="val 6667"/>
            </a:avLst>
          </a:prstGeom>
          <a:solidFill>
            <a:srgbClr val="303132"/>
          </a:solidFill>
          <a:ln/>
        </p:spPr>
      </p:sp>
      <p:sp>
        <p:nvSpPr>
          <p:cNvPr id="9" name="Text 6"/>
          <p:cNvSpPr/>
          <p:nvPr/>
        </p:nvSpPr>
        <p:spPr>
          <a:xfrm>
            <a:off x="973217" y="372564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1665923" y="365831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Printer</a:t>
            </a:r>
            <a:endParaRPr lang="en-US" sz="2200" dirty="0"/>
          </a:p>
        </p:txBody>
      </p:sp>
      <p:sp>
        <p:nvSpPr>
          <p:cNvPr id="11" name="Text 8"/>
          <p:cNvSpPr/>
          <p:nvPr/>
        </p:nvSpPr>
        <p:spPr>
          <a:xfrm>
            <a:off x="1665923" y="4156948"/>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Mencetak dokumen.</a:t>
            </a:r>
            <a:endParaRPr lang="en-US" sz="1900" dirty="0"/>
          </a:p>
        </p:txBody>
      </p:sp>
      <p:sp>
        <p:nvSpPr>
          <p:cNvPr id="12" name="Shape 9"/>
          <p:cNvSpPr/>
          <p:nvPr/>
        </p:nvSpPr>
        <p:spPr>
          <a:xfrm>
            <a:off x="863798" y="5051584"/>
            <a:ext cx="555308" cy="555308"/>
          </a:xfrm>
          <a:prstGeom prst="roundRect">
            <a:avLst>
              <a:gd name="adj" fmla="val 6667"/>
            </a:avLst>
          </a:prstGeom>
          <a:solidFill>
            <a:srgbClr val="303132"/>
          </a:solidFill>
          <a:ln/>
        </p:spPr>
      </p:sp>
      <p:sp>
        <p:nvSpPr>
          <p:cNvPr id="13" name="Text 10"/>
          <p:cNvSpPr/>
          <p:nvPr/>
        </p:nvSpPr>
        <p:spPr>
          <a:xfrm>
            <a:off x="973217" y="511891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1665923" y="505158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Proyektor</a:t>
            </a:r>
            <a:endParaRPr lang="en-US" sz="2200" dirty="0"/>
          </a:p>
        </p:txBody>
      </p:sp>
      <p:sp>
        <p:nvSpPr>
          <p:cNvPr id="15" name="Text 12"/>
          <p:cNvSpPr/>
          <p:nvPr/>
        </p:nvSpPr>
        <p:spPr>
          <a:xfrm>
            <a:off x="1665923" y="5550218"/>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Memproyeksikan gambar.</a:t>
            </a:r>
            <a:endParaRPr lang="en-US" sz="1900" dirty="0"/>
          </a:p>
        </p:txBody>
      </p:sp>
      <p:sp>
        <p:nvSpPr>
          <p:cNvPr id="16" name="Shape 13"/>
          <p:cNvSpPr/>
          <p:nvPr/>
        </p:nvSpPr>
        <p:spPr>
          <a:xfrm>
            <a:off x="863798" y="6444853"/>
            <a:ext cx="555308" cy="555308"/>
          </a:xfrm>
          <a:prstGeom prst="roundRect">
            <a:avLst>
              <a:gd name="adj" fmla="val 6667"/>
            </a:avLst>
          </a:prstGeom>
          <a:solidFill>
            <a:srgbClr val="303132"/>
          </a:solidFill>
          <a:ln/>
        </p:spPr>
      </p:sp>
      <p:sp>
        <p:nvSpPr>
          <p:cNvPr id="17" name="Text 14"/>
          <p:cNvSpPr/>
          <p:nvPr/>
        </p:nvSpPr>
        <p:spPr>
          <a:xfrm>
            <a:off x="973217" y="6512183"/>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4</a:t>
            </a:r>
            <a:endParaRPr lang="en-US" sz="2650" dirty="0"/>
          </a:p>
        </p:txBody>
      </p:sp>
      <p:sp>
        <p:nvSpPr>
          <p:cNvPr id="18" name="Text 15"/>
          <p:cNvSpPr/>
          <p:nvPr/>
        </p:nvSpPr>
        <p:spPr>
          <a:xfrm>
            <a:off x="1665923" y="6444853"/>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Speaker</a:t>
            </a:r>
            <a:endParaRPr lang="en-US" sz="2200" dirty="0"/>
          </a:p>
        </p:txBody>
      </p:sp>
      <p:sp>
        <p:nvSpPr>
          <p:cNvPr id="19" name="Text 16"/>
          <p:cNvSpPr/>
          <p:nvPr/>
        </p:nvSpPr>
        <p:spPr>
          <a:xfrm>
            <a:off x="1665923" y="6943487"/>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Mengeluarkan suara.</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675692"/>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Perangkat Proses</a:t>
            </a:r>
            <a:endParaRPr lang="en-US" sz="4400" dirty="0"/>
          </a:p>
        </p:txBody>
      </p:sp>
      <p:sp>
        <p:nvSpPr>
          <p:cNvPr id="3" name="Text 1"/>
          <p:cNvSpPr/>
          <p:nvPr/>
        </p:nvSpPr>
        <p:spPr>
          <a:xfrm>
            <a:off x="863798" y="399395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CPU</a:t>
            </a:r>
            <a:endParaRPr lang="en-US" sz="2200" dirty="0"/>
          </a:p>
        </p:txBody>
      </p:sp>
      <p:sp>
        <p:nvSpPr>
          <p:cNvPr id="4" name="Text 2"/>
          <p:cNvSpPr/>
          <p:nvPr/>
        </p:nvSpPr>
        <p:spPr>
          <a:xfrm>
            <a:off x="863798" y="4591407"/>
            <a:ext cx="2774037"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Otak komputer.</a:t>
            </a:r>
            <a:endParaRPr lang="en-US" sz="1900" dirty="0"/>
          </a:p>
        </p:txBody>
      </p:sp>
      <p:sp>
        <p:nvSpPr>
          <p:cNvPr id="5" name="Text 3"/>
          <p:cNvSpPr/>
          <p:nvPr/>
        </p:nvSpPr>
        <p:spPr>
          <a:xfrm>
            <a:off x="4247674" y="399395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RAM</a:t>
            </a:r>
            <a:endParaRPr lang="en-US" sz="2200" dirty="0"/>
          </a:p>
        </p:txBody>
      </p:sp>
      <p:sp>
        <p:nvSpPr>
          <p:cNvPr id="6" name="Text 4"/>
          <p:cNvSpPr/>
          <p:nvPr/>
        </p:nvSpPr>
        <p:spPr>
          <a:xfrm>
            <a:off x="4247674" y="4591407"/>
            <a:ext cx="2774037"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Penyimpanan data sementara.</a:t>
            </a:r>
            <a:endParaRPr lang="en-US" sz="1900" dirty="0"/>
          </a:p>
        </p:txBody>
      </p:sp>
      <p:sp>
        <p:nvSpPr>
          <p:cNvPr id="7" name="Text 5"/>
          <p:cNvSpPr/>
          <p:nvPr/>
        </p:nvSpPr>
        <p:spPr>
          <a:xfrm>
            <a:off x="7631549" y="399395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VGA</a:t>
            </a:r>
            <a:endParaRPr lang="en-US" sz="2200" dirty="0"/>
          </a:p>
        </p:txBody>
      </p:sp>
      <p:sp>
        <p:nvSpPr>
          <p:cNvPr id="8" name="Text 6"/>
          <p:cNvSpPr/>
          <p:nvPr/>
        </p:nvSpPr>
        <p:spPr>
          <a:xfrm>
            <a:off x="7631549" y="4591407"/>
            <a:ext cx="2774037"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Mengelola tampilan grafis.</a:t>
            </a:r>
            <a:endParaRPr lang="en-US" sz="1900" dirty="0"/>
          </a:p>
        </p:txBody>
      </p:sp>
      <p:sp>
        <p:nvSpPr>
          <p:cNvPr id="9" name="Text 7"/>
          <p:cNvSpPr/>
          <p:nvPr/>
        </p:nvSpPr>
        <p:spPr>
          <a:xfrm>
            <a:off x="11015424" y="399395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Motherboard</a:t>
            </a:r>
            <a:endParaRPr lang="en-US" sz="2200" dirty="0"/>
          </a:p>
        </p:txBody>
      </p:sp>
      <p:sp>
        <p:nvSpPr>
          <p:cNvPr id="10" name="Text 8"/>
          <p:cNvSpPr/>
          <p:nvPr/>
        </p:nvSpPr>
        <p:spPr>
          <a:xfrm>
            <a:off x="11015424" y="4591407"/>
            <a:ext cx="2774037"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Menghubungkan komponen.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534364"/>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Media Penyimpanan Data pada Komputer</a:t>
            </a:r>
            <a:endParaRPr lang="en-US" sz="4400" dirty="0"/>
          </a:p>
        </p:txBody>
      </p:sp>
      <p:sp>
        <p:nvSpPr>
          <p:cNvPr id="4" name="Text 1"/>
          <p:cNvSpPr/>
          <p:nvPr/>
        </p:nvSpPr>
        <p:spPr>
          <a:xfrm>
            <a:off x="863798" y="4307086"/>
            <a:ext cx="7416403" cy="370165"/>
          </a:xfrm>
          <a:prstGeom prst="rect">
            <a:avLst/>
          </a:prstGeom>
          <a:noFill/>
          <a:ln/>
        </p:spPr>
        <p:txBody>
          <a:bodyPr wrap="none" lIns="0" tIns="0" rIns="0" bIns="0" rtlCol="0" anchor="t"/>
          <a:lstStyle/>
          <a:p>
            <a:pPr marL="0" indent="0">
              <a:lnSpc>
                <a:spcPts val="2900"/>
              </a:lnSpc>
              <a:buNone/>
            </a:pPr>
            <a:r>
              <a:rPr lang="en-US" sz="1900" b="1" dirty="0">
                <a:solidFill>
                  <a:srgbClr val="E2E6E9"/>
                </a:solidFill>
                <a:latin typeface="Source Sans Pro" pitchFamily="34" charset="0"/>
                <a:ea typeface="Source Sans Pro" pitchFamily="34" charset="-122"/>
                <a:cs typeface="Source Sans Pro" pitchFamily="34" charset="-120"/>
              </a:rPr>
              <a:t>Kelompok 2</a:t>
            </a:r>
            <a:endParaRPr lang="en-US" sz="1900" dirty="0"/>
          </a:p>
        </p:txBody>
      </p:sp>
      <p:sp>
        <p:nvSpPr>
          <p:cNvPr id="5" name="Text 2"/>
          <p:cNvSpPr/>
          <p:nvPr/>
        </p:nvSpPr>
        <p:spPr>
          <a:xfrm>
            <a:off x="863798" y="4954905"/>
            <a:ext cx="741640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Ikhtisar tentang berbagai jenis media penyimpanan data yang digunakan dalam komputer, dari HDD hingga SSD NVMe.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675692"/>
            <a:ext cx="7575590"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Jenis Media Penyimpanan</a:t>
            </a:r>
            <a:endParaRPr lang="en-US" sz="4400" dirty="0"/>
          </a:p>
        </p:txBody>
      </p:sp>
      <p:sp>
        <p:nvSpPr>
          <p:cNvPr id="3" name="Text 1"/>
          <p:cNvSpPr/>
          <p:nvPr/>
        </p:nvSpPr>
        <p:spPr>
          <a:xfrm>
            <a:off x="863798" y="3993952"/>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HDD</a:t>
            </a:r>
            <a:endParaRPr lang="en-US" sz="2200" dirty="0"/>
          </a:p>
        </p:txBody>
      </p:sp>
      <p:sp>
        <p:nvSpPr>
          <p:cNvPr id="4" name="Text 2"/>
          <p:cNvSpPr/>
          <p:nvPr/>
        </p:nvSpPr>
        <p:spPr>
          <a:xfrm>
            <a:off x="863798" y="4591407"/>
            <a:ext cx="3898940"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Piringan magnetik, kapasitas besar, lebih lambat.</a:t>
            </a:r>
            <a:endParaRPr lang="en-US" sz="1900" dirty="0"/>
          </a:p>
        </p:txBody>
      </p:sp>
      <p:sp>
        <p:nvSpPr>
          <p:cNvPr id="5" name="Text 3"/>
          <p:cNvSpPr/>
          <p:nvPr/>
        </p:nvSpPr>
        <p:spPr>
          <a:xfrm>
            <a:off x="5372576" y="3993952"/>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SSD</a:t>
            </a:r>
            <a:endParaRPr lang="en-US" sz="2200" dirty="0"/>
          </a:p>
        </p:txBody>
      </p:sp>
      <p:sp>
        <p:nvSpPr>
          <p:cNvPr id="6" name="Text 4"/>
          <p:cNvSpPr/>
          <p:nvPr/>
        </p:nvSpPr>
        <p:spPr>
          <a:xfrm>
            <a:off x="5372576" y="4591407"/>
            <a:ext cx="3898940"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Memori flash, lebih cepat, tahan lama.</a:t>
            </a:r>
            <a:endParaRPr lang="en-US" sz="1900" dirty="0"/>
          </a:p>
        </p:txBody>
      </p:sp>
      <p:sp>
        <p:nvSpPr>
          <p:cNvPr id="7" name="Text 5"/>
          <p:cNvSpPr/>
          <p:nvPr/>
        </p:nvSpPr>
        <p:spPr>
          <a:xfrm>
            <a:off x="9881354" y="3993952"/>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Optical Disc</a:t>
            </a:r>
            <a:endParaRPr lang="en-US" sz="2200" dirty="0"/>
          </a:p>
        </p:txBody>
      </p:sp>
      <p:sp>
        <p:nvSpPr>
          <p:cNvPr id="8" name="Text 6"/>
          <p:cNvSpPr/>
          <p:nvPr/>
        </p:nvSpPr>
        <p:spPr>
          <a:xfrm>
            <a:off x="9881354" y="4591407"/>
            <a:ext cx="3898940"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Sinar laser, semakin jarang digunakan.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309217"/>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Perbandingan SSD</a:t>
            </a:r>
            <a:endParaRPr lang="en-US" sz="4400" dirty="0"/>
          </a:p>
        </p:txBody>
      </p:sp>
      <p:sp>
        <p:nvSpPr>
          <p:cNvPr id="4" name="Shape 1"/>
          <p:cNvSpPr/>
          <p:nvPr/>
        </p:nvSpPr>
        <p:spPr>
          <a:xfrm>
            <a:off x="863798" y="3658314"/>
            <a:ext cx="555308" cy="555308"/>
          </a:xfrm>
          <a:prstGeom prst="roundRect">
            <a:avLst>
              <a:gd name="adj" fmla="val 6667"/>
            </a:avLst>
          </a:prstGeom>
          <a:solidFill>
            <a:srgbClr val="303132"/>
          </a:solidFill>
          <a:ln/>
        </p:spPr>
      </p:sp>
      <p:sp>
        <p:nvSpPr>
          <p:cNvPr id="5" name="Text 2"/>
          <p:cNvSpPr/>
          <p:nvPr/>
        </p:nvSpPr>
        <p:spPr>
          <a:xfrm>
            <a:off x="973217" y="372564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1665923" y="365831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SSD SATA</a:t>
            </a:r>
            <a:endParaRPr lang="en-US" sz="2200" dirty="0"/>
          </a:p>
        </p:txBody>
      </p:sp>
      <p:sp>
        <p:nvSpPr>
          <p:cNvPr id="7" name="Text 4"/>
          <p:cNvSpPr/>
          <p:nvPr/>
        </p:nvSpPr>
        <p:spPr>
          <a:xfrm>
            <a:off x="1665923" y="4156948"/>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Kecepatan standar.</a:t>
            </a:r>
            <a:endParaRPr lang="en-US" sz="1900" dirty="0"/>
          </a:p>
        </p:txBody>
      </p:sp>
      <p:sp>
        <p:nvSpPr>
          <p:cNvPr id="8" name="Shape 5"/>
          <p:cNvSpPr/>
          <p:nvPr/>
        </p:nvSpPr>
        <p:spPr>
          <a:xfrm>
            <a:off x="863798" y="5051584"/>
            <a:ext cx="555308" cy="555308"/>
          </a:xfrm>
          <a:prstGeom prst="roundRect">
            <a:avLst>
              <a:gd name="adj" fmla="val 6667"/>
            </a:avLst>
          </a:prstGeom>
          <a:solidFill>
            <a:srgbClr val="303132"/>
          </a:solidFill>
          <a:ln/>
        </p:spPr>
      </p:sp>
      <p:sp>
        <p:nvSpPr>
          <p:cNvPr id="9" name="Text 6"/>
          <p:cNvSpPr/>
          <p:nvPr/>
        </p:nvSpPr>
        <p:spPr>
          <a:xfrm>
            <a:off x="973217" y="511891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1665923" y="5051584"/>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SSD NVMe</a:t>
            </a:r>
            <a:endParaRPr lang="en-US" sz="2200" dirty="0"/>
          </a:p>
        </p:txBody>
      </p:sp>
      <p:sp>
        <p:nvSpPr>
          <p:cNvPr id="11" name="Text 8"/>
          <p:cNvSpPr/>
          <p:nvPr/>
        </p:nvSpPr>
        <p:spPr>
          <a:xfrm>
            <a:off x="1665923" y="5550218"/>
            <a:ext cx="6614279"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Kecepatan lebih tinggi.</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35767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Evolusi Teknologi</a:t>
            </a:r>
            <a:endParaRPr lang="en-US" sz="4400" dirty="0"/>
          </a:p>
        </p:txBody>
      </p:sp>
      <p:pic>
        <p:nvPicPr>
          <p:cNvPr id="4" name="Image 1" descr="preencoded.png"/>
          <p:cNvPicPr>
            <a:picLocks noChangeAspect="1"/>
          </p:cNvPicPr>
          <p:nvPr/>
        </p:nvPicPr>
        <p:blipFill>
          <a:blip r:embed="rId4"/>
          <a:stretch>
            <a:fillRect/>
          </a:stretch>
        </p:blipFill>
        <p:spPr>
          <a:xfrm>
            <a:off x="6350198" y="2429113"/>
            <a:ext cx="1234083" cy="1480899"/>
          </a:xfrm>
          <a:prstGeom prst="rect">
            <a:avLst/>
          </a:prstGeom>
        </p:spPr>
      </p:pic>
      <p:sp>
        <p:nvSpPr>
          <p:cNvPr id="5" name="Text 1"/>
          <p:cNvSpPr/>
          <p:nvPr/>
        </p:nvSpPr>
        <p:spPr>
          <a:xfrm>
            <a:off x="7954447" y="2675930"/>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PATA</a:t>
            </a:r>
            <a:endParaRPr lang="en-US" sz="2200" dirty="0"/>
          </a:p>
        </p:txBody>
      </p:sp>
      <p:sp>
        <p:nvSpPr>
          <p:cNvPr id="6" name="Text 2"/>
          <p:cNvSpPr/>
          <p:nvPr/>
        </p:nvSpPr>
        <p:spPr>
          <a:xfrm>
            <a:off x="7954447" y="3174563"/>
            <a:ext cx="5812155"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Kecepatan rendah, kabel lebar.</a:t>
            </a:r>
            <a:endParaRPr lang="en-US" sz="1900" dirty="0"/>
          </a:p>
        </p:txBody>
      </p:sp>
      <p:pic>
        <p:nvPicPr>
          <p:cNvPr id="7" name="Image 2" descr="preencoded.png"/>
          <p:cNvPicPr>
            <a:picLocks noChangeAspect="1"/>
          </p:cNvPicPr>
          <p:nvPr/>
        </p:nvPicPr>
        <p:blipFill>
          <a:blip r:embed="rId5"/>
          <a:stretch>
            <a:fillRect/>
          </a:stretch>
        </p:blipFill>
        <p:spPr>
          <a:xfrm>
            <a:off x="6350198" y="3910013"/>
            <a:ext cx="1234083" cy="1480899"/>
          </a:xfrm>
          <a:prstGeom prst="rect">
            <a:avLst/>
          </a:prstGeom>
        </p:spPr>
      </p:pic>
      <p:sp>
        <p:nvSpPr>
          <p:cNvPr id="8" name="Text 3"/>
          <p:cNvSpPr/>
          <p:nvPr/>
        </p:nvSpPr>
        <p:spPr>
          <a:xfrm>
            <a:off x="7954447" y="4156829"/>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SATA</a:t>
            </a:r>
            <a:endParaRPr lang="en-US" sz="2200" dirty="0"/>
          </a:p>
        </p:txBody>
      </p:sp>
      <p:sp>
        <p:nvSpPr>
          <p:cNvPr id="9" name="Text 4"/>
          <p:cNvSpPr/>
          <p:nvPr/>
        </p:nvSpPr>
        <p:spPr>
          <a:xfrm>
            <a:off x="7954447" y="4655463"/>
            <a:ext cx="5812155"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Kabel kecil, kecepatan tinggi.</a:t>
            </a:r>
            <a:endParaRPr lang="en-US" sz="1900" dirty="0"/>
          </a:p>
        </p:txBody>
      </p:sp>
      <p:pic>
        <p:nvPicPr>
          <p:cNvPr id="10" name="Image 3" descr="preencoded.png"/>
          <p:cNvPicPr>
            <a:picLocks noChangeAspect="1"/>
          </p:cNvPicPr>
          <p:nvPr/>
        </p:nvPicPr>
        <p:blipFill>
          <a:blip r:embed="rId6"/>
          <a:stretch>
            <a:fillRect/>
          </a:stretch>
        </p:blipFill>
        <p:spPr>
          <a:xfrm>
            <a:off x="6350198" y="5390912"/>
            <a:ext cx="1234083" cy="1480899"/>
          </a:xfrm>
          <a:prstGeom prst="rect">
            <a:avLst/>
          </a:prstGeom>
        </p:spPr>
      </p:pic>
      <p:sp>
        <p:nvSpPr>
          <p:cNvPr id="11" name="Text 5"/>
          <p:cNvSpPr/>
          <p:nvPr/>
        </p:nvSpPr>
        <p:spPr>
          <a:xfrm>
            <a:off x="7954447" y="5637728"/>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USB</a:t>
            </a:r>
            <a:endParaRPr lang="en-US" sz="2200" dirty="0"/>
          </a:p>
        </p:txBody>
      </p:sp>
      <p:sp>
        <p:nvSpPr>
          <p:cNvPr id="12" name="Text 6"/>
          <p:cNvSpPr/>
          <p:nvPr/>
        </p:nvSpPr>
        <p:spPr>
          <a:xfrm>
            <a:off x="7954447" y="6136362"/>
            <a:ext cx="5812155"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Portabel, batas siklus.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6401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Pengantar Perangkat Lunak Komputer</a:t>
            </a:r>
            <a:endParaRPr lang="en-US" sz="4450" dirty="0"/>
          </a:p>
        </p:txBody>
      </p:sp>
      <p:sp>
        <p:nvSpPr>
          <p:cNvPr id="4" name="Text 1"/>
          <p:cNvSpPr/>
          <p:nvPr/>
        </p:nvSpPr>
        <p:spPr>
          <a:xfrm>
            <a:off x="793790" y="4321731"/>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E5E0DF"/>
                </a:solidFill>
                <a:latin typeface="Roboto Light" pitchFamily="34" charset="0"/>
                <a:ea typeface="Roboto Light" pitchFamily="34" charset="-122"/>
                <a:cs typeface="Roboto Light" pitchFamily="34" charset="-120"/>
              </a:rPr>
              <a:t>Kelompok 3</a:t>
            </a:r>
            <a:endParaRPr lang="en-US" sz="1750" dirty="0"/>
          </a:p>
        </p:txBody>
      </p:sp>
      <p:sp>
        <p:nvSpPr>
          <p:cNvPr id="5" name="Text 2"/>
          <p:cNvSpPr/>
          <p:nvPr/>
        </p:nvSpPr>
        <p:spPr>
          <a:xfrm>
            <a:off x="793790" y="4939784"/>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Perangkat lunak adalah jembatan antara pengguna dan perangkat keras. Mari kita pelajari lebih lanjut!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695</Words>
  <Application>Microsoft Office PowerPoint</Application>
  <PresentationFormat>Custom</PresentationFormat>
  <Paragraphs>193</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Poppins Light</vt:lpstr>
      <vt:lpstr>Arial</vt:lpstr>
      <vt:lpstr>Roboto Light</vt:lpstr>
      <vt:lpstr>Montserrat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RIAN SATRIA</cp:lastModifiedBy>
  <cp:revision>2</cp:revision>
  <dcterms:created xsi:type="dcterms:W3CDTF">2025-03-05T08:49:42Z</dcterms:created>
  <dcterms:modified xsi:type="dcterms:W3CDTF">2025-03-06T02:06:55Z</dcterms:modified>
</cp:coreProperties>
</file>